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74" r:id="rId5"/>
    <p:sldId id="275" r:id="rId6"/>
    <p:sldId id="276" r:id="rId7"/>
    <p:sldId id="259" r:id="rId8"/>
    <p:sldId id="260" r:id="rId9"/>
    <p:sldId id="261" r:id="rId10"/>
    <p:sldId id="262" r:id="rId11"/>
    <p:sldId id="263" r:id="rId12"/>
    <p:sldId id="264" r:id="rId13"/>
    <p:sldId id="268" r:id="rId14"/>
    <p:sldId id="265" r:id="rId15"/>
    <p:sldId id="266" r:id="rId16"/>
    <p:sldId id="270" r:id="rId17"/>
    <p:sldId id="267" r:id="rId18"/>
    <p:sldId id="269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AF277-FA0B-4B4E-82C4-D74B4EC26A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A821C-7E2F-49DB-BF84-D0437A02D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24116-0234-4A38-BF74-A29E6EE22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04AF-CFF5-4EC6-9D2D-E696C68A6C13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5D5CE-9D5A-4C9E-9D35-45043207F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D1654-87CC-4DB8-B82F-BBF30CF1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AA658-2548-4B10-88E8-E6E65B9E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31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EDB2-2E62-4E96-B2DA-C0B0C46A5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98F4B9-0F1C-40DB-A4C8-B95121981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6E234-B935-487B-9DD2-62306B06C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04AF-CFF5-4EC6-9D2D-E696C68A6C13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0EA51-4AE6-4D6D-B5A8-3E0217256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97F4D-52F0-47B1-B6AE-45E7E1CF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AA658-2548-4B10-88E8-E6E65B9E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636CA7-3B55-41CE-BDD0-EC9B0B48D6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77E89-490B-4106-A6C5-D837378C7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B81AD-C4C3-4A51-B9B6-CAB343E71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04AF-CFF5-4EC6-9D2D-E696C68A6C13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4FE3A-E8C6-4E91-B64D-FE14957D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0E33F-082D-4C80-8A34-97D20119E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AA658-2548-4B10-88E8-E6E65B9E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52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7887E-750A-4C19-B9C3-FC15E7789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05E5C-89AD-4405-9946-AC61A2DE7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B0032-3551-435A-B89E-D256BDAA9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04AF-CFF5-4EC6-9D2D-E696C68A6C13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3BADC-E7F6-48D0-83D5-0CEC1748F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422AF-EC69-4B2D-A9F8-669B77C69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AA658-2548-4B10-88E8-E6E65B9E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3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B8920-01A3-4764-9E1C-B88A63E7C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1CAF3-5195-4DF7-9B2B-5874FC790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174F2-651A-4681-8A9F-C6D91D0B4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04AF-CFF5-4EC6-9D2D-E696C68A6C13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9A802-8CA4-4E2A-9D18-42F76DA05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B0A00-A7BF-4FA7-9DD1-0D471B9D5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AA658-2548-4B10-88E8-E6E65B9E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41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ECC7F-EEA9-465C-91BE-ADAFF71D1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C5C01-AA09-45D5-B343-26964AA7F5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02E6E8-74D3-4995-84F9-BF798E111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9D907-5A3B-4734-B7AB-2159DB89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04AF-CFF5-4EC6-9D2D-E696C68A6C13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48BA9-256B-48B9-945F-D9023C5CB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BE7817-F167-4C33-BB03-ABA2D72E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AA658-2548-4B10-88E8-E6E65B9E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55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371B5-69E9-4C15-96E1-EEC6406E7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FAA41-0408-4890-AA49-F20ACE014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13B3C8-D983-40B5-97EF-F03EAE83A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040E1A-FD0F-46B0-9F83-BB0F762EA5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D300B2-641E-447E-A1DC-876640CBD4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9B3828-6727-4D9B-8188-248BB6E4F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04AF-CFF5-4EC6-9D2D-E696C68A6C13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A10DB-4D55-4E05-835B-6B0271337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B4C112-13B6-4A70-BC53-A93615C0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AA658-2548-4B10-88E8-E6E65B9E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0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D7E7E-C3BA-47E7-8B24-C3C70242B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790B11-82F4-4DC3-9603-F055325B8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04AF-CFF5-4EC6-9D2D-E696C68A6C13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5A1FD-0DC5-46CF-A7F6-42D7D6C28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CC848-577B-4423-B82F-B08E569AC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AA658-2548-4B10-88E8-E6E65B9E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32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5E1982-D289-4D25-8D11-7A6172B02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04AF-CFF5-4EC6-9D2D-E696C68A6C13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96F51C-9D4E-46C5-8275-7F70CDCB3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54E22-B0B6-4911-8166-F81DBCFFD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AA658-2548-4B10-88E8-E6E65B9E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89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C1E03-453E-4ADF-9BDC-DF45E9BF5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172CE-6F94-477F-AF7D-0A09C916C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8FF73-2474-4789-A5F0-D4CF18113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5741B-1FFC-4BDD-B2CC-DA4B96B32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04AF-CFF5-4EC6-9D2D-E696C68A6C13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239082-8FA8-466F-B6F3-685AE831A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799F2-7BAE-4679-8DE8-04257B76E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AA658-2548-4B10-88E8-E6E65B9E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93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5FA6-C1FD-4320-BD6F-399772140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3C2593-BC38-428A-8567-C8C22BD5F0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F3933C-37C8-43D2-90F3-C165A82D0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F9BE9E-E46D-4B45-86BA-3E2C94395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04AF-CFF5-4EC6-9D2D-E696C68A6C13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F668A-2627-4C7D-9226-232BCB2BE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6FF8F-4AD6-470A-9E28-757F012DD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AA658-2548-4B10-88E8-E6E65B9E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91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941FE0-66B8-4159-9266-DC5A9B9E8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F75AD-3F3F-4413-99F8-D983EBD46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D5A9E-52A2-4F88-8441-978E51251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404AF-CFF5-4EC6-9D2D-E696C68A6C13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14635-41F2-48A5-8F83-3A04E578E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13377-28DC-4026-9CC7-A2C416560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AA658-2548-4B10-88E8-E6E65B9E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5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A59AAB-8BEA-4749-BAFA-1E3A52BDD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65904-2213-4824-A454-1E79EB132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6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6"/>
    </mc:Choice>
    <mc:Fallback xmlns="">
      <p:transition spd="slow" advTm="2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CE649-A80D-4600-8E86-98C016A29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Initial PHASE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857CC-5E72-486F-BB01-946C344D1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005" y="1741510"/>
            <a:ext cx="4439339" cy="436562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Simplified to per 1m</a:t>
            </a:r>
            <a:r>
              <a:rPr lang="en-US" baseline="30000" dirty="0"/>
              <a:t>3</a:t>
            </a:r>
            <a:r>
              <a:rPr lang="en-US" dirty="0"/>
              <a:t> of sandstone</a:t>
            </a:r>
          </a:p>
          <a:p>
            <a:pPr marL="0" indent="0">
              <a:buNone/>
            </a:pPr>
            <a:r>
              <a:rPr lang="en-US" dirty="0"/>
              <a:t>	976.51g Anorthite</a:t>
            </a:r>
          </a:p>
          <a:p>
            <a:pPr marL="0" indent="0">
              <a:buNone/>
            </a:pPr>
            <a:r>
              <a:rPr lang="en-US" dirty="0"/>
              <a:t>	1107.47g Albite</a:t>
            </a:r>
          </a:p>
          <a:p>
            <a:pPr marL="0" indent="0">
              <a:buNone/>
            </a:pPr>
            <a:r>
              <a:rPr lang="en-US" dirty="0"/>
              <a:t>	398.26g Quartz</a:t>
            </a:r>
          </a:p>
          <a:p>
            <a:pPr marL="0" indent="0">
              <a:buNone/>
            </a:pPr>
            <a:r>
              <a:rPr lang="en-US" dirty="0"/>
              <a:t>	110.59g Orthoclase</a:t>
            </a:r>
          </a:p>
          <a:p>
            <a:pPr marL="0" indent="0">
              <a:buNone/>
            </a:pPr>
            <a:r>
              <a:rPr lang="en-US" dirty="0"/>
              <a:t>	42.9g chlorite</a:t>
            </a:r>
          </a:p>
          <a:p>
            <a:pPr marL="0" indent="0">
              <a:buNone/>
            </a:pPr>
            <a:r>
              <a:rPr lang="en-US" dirty="0"/>
              <a:t>	30.68g Augite</a:t>
            </a:r>
          </a:p>
          <a:p>
            <a:pPr marL="0" indent="0">
              <a:buNone/>
            </a:pPr>
            <a:r>
              <a:rPr lang="en-US" dirty="0"/>
              <a:t>	9.27g Biotite</a:t>
            </a:r>
          </a:p>
          <a:p>
            <a:pPr marL="0" indent="0">
              <a:buNone/>
            </a:pPr>
            <a:r>
              <a:rPr lang="en-US" sz="1600" dirty="0"/>
              <a:t>	</a:t>
            </a:r>
          </a:p>
          <a:p>
            <a:pPr marL="0" indent="0">
              <a:buNone/>
            </a:pPr>
            <a:r>
              <a:rPr lang="en-US" sz="1600" dirty="0"/>
              <a:t>	(Boles 1974)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C2D048-9FBF-4870-953F-237733C60D6A}"/>
              </a:ext>
            </a:extLst>
          </p:cNvPr>
          <p:cNvGrpSpPr/>
          <p:nvPr/>
        </p:nvGrpSpPr>
        <p:grpSpPr>
          <a:xfrm>
            <a:off x="225391" y="104775"/>
            <a:ext cx="1136684" cy="6524625"/>
            <a:chOff x="225391" y="104775"/>
            <a:chExt cx="1136684" cy="65246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DC99329-900A-418D-97E6-636CF52F4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391" y="172244"/>
              <a:ext cx="938744" cy="645715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442127-9013-42C0-A2DB-6DCB72B41233}"/>
                </a:ext>
              </a:extLst>
            </p:cNvPr>
            <p:cNvSpPr/>
            <p:nvPr/>
          </p:nvSpPr>
          <p:spPr>
            <a:xfrm>
              <a:off x="1028700" y="104775"/>
              <a:ext cx="333375" cy="2352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E2FF7D-739B-404B-A14F-6256050748D5}"/>
              </a:ext>
            </a:extLst>
          </p:cNvPr>
          <p:cNvGrpSpPr/>
          <p:nvPr/>
        </p:nvGrpSpPr>
        <p:grpSpPr>
          <a:xfrm>
            <a:off x="1248639" y="104775"/>
            <a:ext cx="1027479" cy="6524625"/>
            <a:chOff x="1248639" y="104775"/>
            <a:chExt cx="1027479" cy="65246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AD00DDC-918E-4D82-9119-67B3F8516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8639" y="229394"/>
              <a:ext cx="942975" cy="640000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61F5DC5-1FFA-4264-AF17-9A310619E768}"/>
                </a:ext>
              </a:extLst>
            </p:cNvPr>
            <p:cNvSpPr/>
            <p:nvPr/>
          </p:nvSpPr>
          <p:spPr>
            <a:xfrm>
              <a:off x="1733550" y="104775"/>
              <a:ext cx="542568" cy="4238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269E2F-2B7B-4E57-973D-D801F14BF877}"/>
                </a:ext>
              </a:extLst>
            </p:cNvPr>
            <p:cNvSpPr/>
            <p:nvPr/>
          </p:nvSpPr>
          <p:spPr>
            <a:xfrm>
              <a:off x="1771650" y="5238750"/>
              <a:ext cx="419964" cy="13898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30D2F71-54C0-47C3-B885-11728A908135}"/>
              </a:ext>
            </a:extLst>
          </p:cNvPr>
          <p:cNvSpPr/>
          <p:nvPr/>
        </p:nvSpPr>
        <p:spPr>
          <a:xfrm>
            <a:off x="123825" y="3038475"/>
            <a:ext cx="2067789" cy="1962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EC9CAA-8B8C-4A8A-A57E-824FD41AE128}"/>
              </a:ext>
            </a:extLst>
          </p:cNvPr>
          <p:cNvGrpSpPr/>
          <p:nvPr/>
        </p:nvGrpSpPr>
        <p:grpSpPr>
          <a:xfrm>
            <a:off x="6096000" y="1951038"/>
            <a:ext cx="2648482" cy="3238452"/>
            <a:chOff x="8896442" y="464997"/>
            <a:chExt cx="2648482" cy="32384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F6CE7C-945A-459C-AA54-D9E3EA944AF1}"/>
                </a:ext>
              </a:extLst>
            </p:cNvPr>
            <p:cNvSpPr/>
            <p:nvPr/>
          </p:nvSpPr>
          <p:spPr>
            <a:xfrm>
              <a:off x="8896442" y="464997"/>
              <a:ext cx="2648482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Modal %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98F219-959E-4104-8108-8C9E82B41E33}"/>
                </a:ext>
              </a:extLst>
            </p:cNvPr>
            <p:cNvSpPr/>
            <p:nvPr/>
          </p:nvSpPr>
          <p:spPr>
            <a:xfrm>
              <a:off x="8896442" y="1309219"/>
              <a:ext cx="2648482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Volume (cc)</a:t>
              </a:r>
              <a:endPara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1454FA-0120-4613-B547-857003486DE1}"/>
                </a:ext>
              </a:extLst>
            </p:cNvPr>
            <p:cNvSpPr/>
            <p:nvPr/>
          </p:nvSpPr>
          <p:spPr>
            <a:xfrm>
              <a:off x="8896442" y="2152741"/>
              <a:ext cx="2648482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Grams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215AE0B-A5FB-4470-98F1-E6BC24DB735B}"/>
                </a:ext>
              </a:extLst>
            </p:cNvPr>
            <p:cNvSpPr/>
            <p:nvPr/>
          </p:nvSpPr>
          <p:spPr>
            <a:xfrm>
              <a:off x="8896442" y="2995563"/>
              <a:ext cx="2648482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</a:t>
              </a:r>
              <a:r>
                <a:rPr lang="en-US" sz="4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oles</a:t>
              </a: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433A6D3E-E17B-4E29-B967-4DAA36BEB0BE}"/>
              </a:ext>
            </a:extLst>
          </p:cNvPr>
          <p:cNvSpPr/>
          <p:nvPr/>
        </p:nvSpPr>
        <p:spPr>
          <a:xfrm>
            <a:off x="7244028" y="2612022"/>
            <a:ext cx="352425" cy="363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5C238362-0E7C-4625-A69D-F76A406C4012}"/>
              </a:ext>
            </a:extLst>
          </p:cNvPr>
          <p:cNvSpPr/>
          <p:nvPr/>
        </p:nvSpPr>
        <p:spPr>
          <a:xfrm>
            <a:off x="7244028" y="3493227"/>
            <a:ext cx="352425" cy="363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32A64F97-26CD-46DC-8498-AF1C6DE9CE63}"/>
              </a:ext>
            </a:extLst>
          </p:cNvPr>
          <p:cNvSpPr/>
          <p:nvPr/>
        </p:nvSpPr>
        <p:spPr>
          <a:xfrm>
            <a:off x="7244028" y="4232298"/>
            <a:ext cx="352425" cy="363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B3FB2A4-2D4E-4956-B24B-183D827382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1137"/>
          <a:stretch/>
        </p:blipFill>
        <p:spPr>
          <a:xfrm>
            <a:off x="9154074" y="2598288"/>
            <a:ext cx="2837935" cy="1618009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C34F2914-BA20-4926-964F-E0371C674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5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13"/>
    </mc:Choice>
    <mc:Fallback xmlns="">
      <p:transition spd="slow" advTm="43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3FB0C-09F0-4C88-A20A-EF3DF4C66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to do when the databases do not have your mineral?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F7D11-636C-48A2-BBA1-C7863CD83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0702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get to program!</a:t>
            </a:r>
          </a:p>
          <a:p>
            <a:pPr marL="0" indent="0">
              <a:buNone/>
            </a:pPr>
            <a:r>
              <a:rPr lang="en-US" dirty="0"/>
              <a:t>PHASE has a lot of potential inputs, but the following are non-optional </a:t>
            </a:r>
          </a:p>
          <a:p>
            <a:pPr marL="0" indent="0">
              <a:buNone/>
            </a:pPr>
            <a:r>
              <a:rPr lang="en-US" dirty="0"/>
              <a:t>	balanced dissolution formula</a:t>
            </a:r>
          </a:p>
          <a:p>
            <a:pPr marL="0" indent="0">
              <a:buNone/>
            </a:pPr>
            <a:r>
              <a:rPr lang="en-US" dirty="0"/>
              <a:t>	log K at 25°C (calculated from ΔG of reaction) </a:t>
            </a:r>
            <a:r>
              <a:rPr lang="en-US" sz="1600" dirty="0"/>
              <a:t>(</a:t>
            </a:r>
            <a:r>
              <a:rPr lang="en-US" sz="1600" dirty="0" err="1"/>
              <a:t>Robie</a:t>
            </a:r>
            <a:r>
              <a:rPr lang="en-US" sz="1600" dirty="0"/>
              <a:t> et al. 1979)</a:t>
            </a:r>
          </a:p>
          <a:p>
            <a:pPr marL="0" indent="0">
              <a:buNone/>
            </a:pPr>
            <a:r>
              <a:rPr lang="en-US" dirty="0"/>
              <a:t>	ΔH of reaction</a:t>
            </a:r>
          </a:p>
          <a:p>
            <a:pPr marL="0" indent="0">
              <a:buNone/>
            </a:pPr>
            <a:r>
              <a:rPr lang="en-US" dirty="0"/>
              <a:t>	-molar volume (</a:t>
            </a:r>
            <a:r>
              <a:rPr lang="en-US" dirty="0" err="1"/>
              <a:t>Vm</a:t>
            </a:r>
            <a:r>
              <a:rPr lang="en-US" dirty="0"/>
              <a:t>: molecular weight/density at 25°C)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2E62A-E8BE-4ACD-BCFB-5CE36E7E2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133975"/>
            <a:ext cx="9582150" cy="1143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5F83853-C3C7-48B7-89F5-7A75A62C2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3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26"/>
    </mc:Choice>
    <mc:Fallback xmlns="">
      <p:transition spd="slow" advTm="40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9D4248B-B297-426C-8B40-D631730D5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7D2616-B8C6-47E5-9685-C8B78D509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971" y="296862"/>
            <a:ext cx="11734057" cy="62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6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38"/>
    </mc:Choice>
    <mc:Fallback xmlns="">
      <p:transition spd="slow" advTm="33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26DF9-6BAC-4E5B-B2DB-4BDEDE34A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20" y="184337"/>
            <a:ext cx="11430080" cy="66798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3BDDA4-C0AE-4285-B564-AC4F73E5E0D2}"/>
              </a:ext>
            </a:extLst>
          </p:cNvPr>
          <p:cNvSpPr/>
          <p:nvPr/>
        </p:nvSpPr>
        <p:spPr>
          <a:xfrm>
            <a:off x="5933440" y="3486150"/>
            <a:ext cx="581025" cy="1619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365E6B-CF5F-4F19-BEDD-06A80D41A09B}"/>
              </a:ext>
            </a:extLst>
          </p:cNvPr>
          <p:cNvSpPr/>
          <p:nvPr/>
        </p:nvSpPr>
        <p:spPr>
          <a:xfrm>
            <a:off x="3114675" y="2476500"/>
            <a:ext cx="1266825" cy="1428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9D95896-EC29-43B3-B9E7-BBF0FCB8F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38"/>
    </mc:Choice>
    <mc:Fallback xmlns="">
      <p:transition spd="slow" advTm="31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6789F-1AED-49BB-8719-8E2238C6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Initial SOLUTION: seawater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DE8F3-6DC6-437B-B770-1923C736D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200" y="1825625"/>
            <a:ext cx="670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ocean is not pure water, so instead use</a:t>
            </a:r>
          </a:p>
          <a:p>
            <a:pPr marL="0" indent="0">
              <a:buNone/>
            </a:pPr>
            <a:r>
              <a:rPr lang="en-US" dirty="0"/>
              <a:t>essentially modern New Zealand seawater. </a:t>
            </a:r>
            <a:r>
              <a:rPr lang="en-US" sz="1600" dirty="0"/>
              <a:t>(</a:t>
            </a:r>
            <a:r>
              <a:rPr lang="en-US" sz="1600" dirty="0" err="1"/>
              <a:t>Callander</a:t>
            </a:r>
            <a:r>
              <a:rPr lang="en-US" sz="1600" dirty="0"/>
              <a:t> et al. 2011)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1139C6-DB31-437B-B9BE-F2BEA1B2E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690688"/>
            <a:ext cx="3209925" cy="467829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1E8E3E4-775C-4822-9A7B-1F3379E53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7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67"/>
    </mc:Choice>
    <mc:Fallback xmlns="">
      <p:transition spd="slow" advTm="31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02C46-D82B-4F65-96CC-A9059322D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5FA74-4114-4E66-AC96-493CA6DE8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6" y="5308600"/>
            <a:ext cx="10868024" cy="15684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high pH was a little surprising. </a:t>
            </a:r>
          </a:p>
          <a:p>
            <a:pPr marL="0" indent="0">
              <a:buNone/>
            </a:pPr>
            <a:r>
              <a:rPr lang="en-US" dirty="0"/>
              <a:t>Modern burrowing clams have a pH tolerance range of 7 – 9 </a:t>
            </a:r>
            <a:r>
              <a:rPr lang="en-US" sz="1600" dirty="0"/>
              <a:t>(Mulholland 1984)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E965D2-85A6-4B27-AC11-7F476EA26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175" y="1295400"/>
            <a:ext cx="8629650" cy="39624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B062452-A894-43AF-803F-5EC65F9F8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26"/>
    </mc:Choice>
    <mc:Fallback xmlns="">
      <p:transition spd="slow" advTm="45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07D6C-6A36-4275-85FE-63B757487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A306AC-FC76-47F1-8A4D-4C2DA6D54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" y="1268998"/>
            <a:ext cx="6804024" cy="5491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ED2E22-04F8-4803-A0EB-7CDC5CC5E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487" y="1971450"/>
            <a:ext cx="5370513" cy="24449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00F086-1E6A-4A8A-86C0-1CBA091715C4}"/>
              </a:ext>
            </a:extLst>
          </p:cNvPr>
          <p:cNvSpPr/>
          <p:nvPr/>
        </p:nvSpPr>
        <p:spPr>
          <a:xfrm>
            <a:off x="533400" y="2095500"/>
            <a:ext cx="1955800" cy="165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6EC4E8-1EBB-4F08-AA1F-82A9070B2E76}"/>
              </a:ext>
            </a:extLst>
          </p:cNvPr>
          <p:cNvSpPr/>
          <p:nvPr/>
        </p:nvSpPr>
        <p:spPr>
          <a:xfrm>
            <a:off x="533400" y="2582862"/>
            <a:ext cx="1955800" cy="165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32437D-C2CF-4154-A3BD-1524E77072B9}"/>
              </a:ext>
            </a:extLst>
          </p:cNvPr>
          <p:cNvSpPr/>
          <p:nvPr/>
        </p:nvSpPr>
        <p:spPr>
          <a:xfrm>
            <a:off x="533400" y="2905124"/>
            <a:ext cx="1955800" cy="165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D0986-B402-4C29-A119-96E1564B164F}"/>
              </a:ext>
            </a:extLst>
          </p:cNvPr>
          <p:cNvSpPr/>
          <p:nvPr/>
        </p:nvSpPr>
        <p:spPr>
          <a:xfrm>
            <a:off x="533400" y="6215062"/>
            <a:ext cx="1955800" cy="3762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C8BC06-09AE-45E1-BD5E-25A6CF1489E2}"/>
              </a:ext>
            </a:extLst>
          </p:cNvPr>
          <p:cNvSpPr/>
          <p:nvPr/>
        </p:nvSpPr>
        <p:spPr>
          <a:xfrm>
            <a:off x="533400" y="3705225"/>
            <a:ext cx="1955800" cy="165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ADDE45-B1B4-4A7A-9AA1-403E2706D95A}"/>
              </a:ext>
            </a:extLst>
          </p:cNvPr>
          <p:cNvSpPr/>
          <p:nvPr/>
        </p:nvSpPr>
        <p:spPr>
          <a:xfrm>
            <a:off x="6821487" y="2987674"/>
            <a:ext cx="1955800" cy="165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8538D87-3CE5-40C9-A59E-EE04BD689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3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95"/>
    </mc:Choice>
    <mc:Fallback xmlns="">
      <p:transition spd="slow" advTm="70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C19C1-EEA2-4DE3-949C-B798C659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Things in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3CB87-2C62-4A50-B066-3058D266E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27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Diffusion of oxygen into a sediment column- TRANSPORT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Redox reactions caused by life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94292-AB43-4091-9FA9-E3A87C2A6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62" y="3286125"/>
            <a:ext cx="5834063" cy="3342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F4711F-53A7-4102-96BF-3E019572C9A4}"/>
              </a:ext>
            </a:extLst>
          </p:cNvPr>
          <p:cNvSpPr txBox="1"/>
          <p:nvPr/>
        </p:nvSpPr>
        <p:spPr>
          <a:xfrm>
            <a:off x="6905625" y="5857875"/>
            <a:ext cx="1952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(Peña et al. 2010)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269C43-D130-44A8-BEEE-D5E7A9B06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8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01"/>
    </mc:Choice>
    <mc:Fallback xmlns="">
      <p:transition spd="slow" advTm="124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25FDC-3AF3-451E-9726-AD647B6FF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that should eventually be addressed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C0A52-3500-4812-BCCC-8219077A5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Does grain size make a difference?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Tracking sandstone composition changes through time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Matrix material not considered in this analysis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DBCC5E-EF17-4F97-A8F7-64B5CF3DA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1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84"/>
    </mc:Choice>
    <mc:Fallback xmlns="">
      <p:transition spd="slow" advTm="152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9EE7D-3789-4794-947E-74401A495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 for your attention!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3EF83-1CBA-4350-99D0-5F1198A5A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I hope all the recordings turned out alright!</a:t>
            </a:r>
          </a:p>
        </p:txBody>
      </p:sp>
    </p:spTree>
    <p:extLst>
      <p:ext uri="{BB962C8B-B14F-4D97-AF65-F5344CB8AC3E}">
        <p14:creationId xmlns:p14="http://schemas.microsoft.com/office/powerpoint/2010/main" val="1649073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EC5101-2B7A-479D-932B-938D7AEB1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629" y="0"/>
            <a:ext cx="7920741" cy="6858000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8E70F95E-D189-4080-8B11-91B830412945}"/>
              </a:ext>
            </a:extLst>
          </p:cNvPr>
          <p:cNvSpPr/>
          <p:nvPr/>
        </p:nvSpPr>
        <p:spPr>
          <a:xfrm rot="3855257">
            <a:off x="4941277" y="5266593"/>
            <a:ext cx="439615" cy="86164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65A4D4-7184-4CF5-AFF7-5675889A4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1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1"/>
    </mc:Choice>
    <mc:Fallback xmlns="">
      <p:transition spd="slow" advTm="4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0EC3F-8F62-4EE3-9249-553A5B743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70459-24A3-4953-A47E-3EEA125AD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Boles, J. R. (1974). Structure, stratigraphy, and petrology of mainly Triassic rocks, 	</a:t>
            </a:r>
            <a:r>
              <a:rPr lang="en-US" dirty="0" err="1"/>
              <a:t>Hokonui</a:t>
            </a:r>
            <a:r>
              <a:rPr lang="en-US" dirty="0"/>
              <a:t> Hills, Southland, New Zealand. New Zealand journal of geology and 	geophysics, 17(2), 337-374.</a:t>
            </a:r>
          </a:p>
          <a:p>
            <a:pPr marL="0" indent="0">
              <a:buNone/>
            </a:pPr>
            <a:r>
              <a:rPr lang="en-US" dirty="0" err="1"/>
              <a:t>Callander</a:t>
            </a:r>
            <a:r>
              <a:rPr lang="en-US" dirty="0"/>
              <a:t>, P., Lough, H., and Steffens, C., 2011, New Zealand Guidelines for the 	monitoring and management of sea water intrusion risks on groundwater: 	prepared for </a:t>
            </a:r>
            <a:r>
              <a:rPr lang="en-US" dirty="0" err="1"/>
              <a:t>Envirolink</a:t>
            </a:r>
            <a:r>
              <a:rPr lang="en-US" dirty="0"/>
              <a:t> Project 420-NRLC50</a:t>
            </a:r>
          </a:p>
          <a:p>
            <a:pPr marL="0" indent="0">
              <a:buNone/>
            </a:pPr>
            <a:r>
              <a:rPr lang="en-US" dirty="0"/>
              <a:t>Peña, M. A., </a:t>
            </a:r>
            <a:r>
              <a:rPr lang="en-US" dirty="0" err="1"/>
              <a:t>Katsev</a:t>
            </a:r>
            <a:r>
              <a:rPr lang="en-US" dirty="0"/>
              <a:t>, S., </a:t>
            </a:r>
            <a:r>
              <a:rPr lang="en-US" dirty="0" err="1"/>
              <a:t>Oguz</a:t>
            </a:r>
            <a:r>
              <a:rPr lang="en-US" dirty="0"/>
              <a:t>, T., &amp; Gilbert, D. (2010). Modeling dissolved oxygen 	dynamics and hypoxia. </a:t>
            </a:r>
            <a:r>
              <a:rPr lang="en-US" dirty="0" err="1"/>
              <a:t>Biogeosciences</a:t>
            </a:r>
            <a:r>
              <a:rPr lang="en-US" dirty="0"/>
              <a:t>, 7(3), 933-957.</a:t>
            </a:r>
          </a:p>
          <a:p>
            <a:pPr marL="0" indent="0">
              <a:buNone/>
            </a:pPr>
            <a:r>
              <a:rPr lang="en-US" dirty="0" err="1"/>
              <a:t>Robie</a:t>
            </a:r>
            <a:r>
              <a:rPr lang="en-US" dirty="0"/>
              <a:t>, R. A., Hemingway, B. S., &amp; Fisher, J.R. (1979). Thermodynamic properties of 	minerals and related substances at 298.15 K and 1 bar (10⁵ pascals) pressure 	and at higher temperatures. U.S. Geological Survey Bulletin 1452.</a:t>
            </a:r>
          </a:p>
          <a:p>
            <a:pPr marL="0" indent="0">
              <a:buNone/>
            </a:pPr>
            <a:r>
              <a:rPr lang="en-US" dirty="0"/>
              <a:t>Tackett, L. S., &amp; </a:t>
            </a:r>
            <a:r>
              <a:rPr lang="en-US" dirty="0" err="1"/>
              <a:t>Bottjer</a:t>
            </a:r>
            <a:r>
              <a:rPr lang="en-US" dirty="0"/>
              <a:t>, D. J. (2016). Paleoecological succession of Norian (Late 	Triassic) benthic fauna in eastern Panthalassa (Luning and </a:t>
            </a:r>
            <a:r>
              <a:rPr lang="en-US" dirty="0" err="1"/>
              <a:t>Gabbs</a:t>
            </a:r>
            <a:r>
              <a:rPr lang="en-US" dirty="0"/>
              <a:t> 	formations, west-central Nevada). </a:t>
            </a:r>
            <a:r>
              <a:rPr lang="en-US" dirty="0" err="1"/>
              <a:t>Palaios</a:t>
            </a:r>
            <a:r>
              <a:rPr lang="en-US" dirty="0"/>
              <a:t>, 31(4), 190-202.</a:t>
            </a:r>
          </a:p>
        </p:txBody>
      </p:sp>
    </p:spTree>
    <p:extLst>
      <p:ext uri="{BB962C8B-B14F-4D97-AF65-F5344CB8AC3E}">
        <p14:creationId xmlns:p14="http://schemas.microsoft.com/office/powerpoint/2010/main" val="208084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2B4C1B-1DD4-4C12-8EE4-EC958C11B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00CF04-31BB-44F2-8492-561ED724A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5074" y="359371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Pore Water Geochemistry of the Late Triassic 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Taringatura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Sandstone of New Zealand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43DC8-BCA9-4BF7-8628-6758EBFEBA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4119" y="5981316"/>
            <a:ext cx="9144000" cy="787893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Annaka M. </a:t>
            </a:r>
            <a:r>
              <a:rPr lang="en-US" sz="1800" dirty="0" smtClean="0">
                <a:solidFill>
                  <a:schemeClr val="bg1"/>
                </a:solidFill>
              </a:rPr>
              <a:t>Clement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NDSU Geochemistry 2018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CA18D1-5B47-4241-A17B-DD12150CC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9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4"/>
    </mc:Choice>
    <mc:Fallback xmlns="">
      <p:transition spd="slow" advTm="6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2C12A1-E65A-4CB6-B352-B74CB84E8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5242"/>
            <a:ext cx="12192000" cy="5167516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BE3F0C4C-2BCA-4FE1-9E04-6E62575B1047}"/>
              </a:ext>
            </a:extLst>
          </p:cNvPr>
          <p:cNvSpPr/>
          <p:nvPr/>
        </p:nvSpPr>
        <p:spPr>
          <a:xfrm rot="12292056">
            <a:off x="8890000" y="5043618"/>
            <a:ext cx="1206500" cy="482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12D5F8E-969B-472A-9584-83CAE5055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2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91"/>
    </mc:Choice>
    <mc:Fallback xmlns="">
      <p:transition spd="slow" advTm="89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6D8A71-AD75-4BF7-A92F-61DE02172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04D8C4A-D6E4-420A-8AF6-FB8E4C1D7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0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37"/>
    </mc:Choice>
    <mc:Fallback xmlns="">
      <p:transition spd="slow" advTm="25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1745AC-DBCA-41D4-A09A-3FD4A6633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A54AA62-9761-41FC-9374-734B055E8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8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43"/>
    </mc:Choice>
    <mc:Fallback xmlns="">
      <p:transition spd="slow" advTm="30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AB3B92-D7B4-4D8A-A974-D557A9906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242" y="1540568"/>
            <a:ext cx="6121473" cy="304105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F9A838A-5E11-4280-A119-AB6D356FA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FBF55C-D1D8-44DA-AF31-8F126DDAF1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85" y="1426209"/>
            <a:ext cx="5742292" cy="3083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2A79E-DC2C-4394-9251-717D493F675C}"/>
              </a:ext>
            </a:extLst>
          </p:cNvPr>
          <p:cNvSpPr txBox="1"/>
          <p:nvPr/>
        </p:nvSpPr>
        <p:spPr>
          <a:xfrm>
            <a:off x="844914" y="4509849"/>
            <a:ext cx="5061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Early Norian			Late Norian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98597-F7FC-4E3F-9F72-BE02F64A597E}"/>
              </a:ext>
            </a:extLst>
          </p:cNvPr>
          <p:cNvSpPr txBox="1"/>
          <p:nvPr/>
        </p:nvSpPr>
        <p:spPr>
          <a:xfrm>
            <a:off x="7088219" y="4599558"/>
            <a:ext cx="5061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Early Norian			Late Norian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1DC0CB1-A801-4475-932B-82E3BF2A501F}"/>
              </a:ext>
            </a:extLst>
          </p:cNvPr>
          <p:cNvSpPr/>
          <p:nvPr/>
        </p:nvSpPr>
        <p:spPr>
          <a:xfrm>
            <a:off x="4152900" y="1676400"/>
            <a:ext cx="1438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66F905C-0F0C-430D-AD60-B1A70EA85EC1}"/>
              </a:ext>
            </a:extLst>
          </p:cNvPr>
          <p:cNvSpPr/>
          <p:nvPr/>
        </p:nvSpPr>
        <p:spPr>
          <a:xfrm>
            <a:off x="10439400" y="1409700"/>
            <a:ext cx="1438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FB531CC-C7F5-4409-BFE3-B3F48A5B2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Bother?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7DE009-60C1-47E2-9C60-C9CE1390B4EC}"/>
              </a:ext>
            </a:extLst>
          </p:cNvPr>
          <p:cNvSpPr txBox="1"/>
          <p:nvPr/>
        </p:nvSpPr>
        <p:spPr>
          <a:xfrm>
            <a:off x="476250" y="6038850"/>
            <a:ext cx="2409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(Tackett &amp; </a:t>
            </a:r>
            <a:r>
              <a:rPr lang="en-US" sz="1600" dirty="0" err="1"/>
              <a:t>Bottjer</a:t>
            </a:r>
            <a:r>
              <a:rPr lang="en-US" sz="1600" dirty="0"/>
              <a:t> 2016)</a:t>
            </a:r>
          </a:p>
        </p:txBody>
      </p:sp>
    </p:spTree>
    <p:extLst>
      <p:ext uri="{BB962C8B-B14F-4D97-AF65-F5344CB8AC3E}">
        <p14:creationId xmlns:p14="http://schemas.microsoft.com/office/powerpoint/2010/main" val="217624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3"/>
    </mc:Choice>
    <mc:Fallback xmlns="">
      <p:transition spd="slow" advTm="9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532D92-7F31-4CEB-BD51-C328B8A3D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DDA7482-D23F-4F1A-B1DB-CC91A5607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so few New Zealand burrowers?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4335AE-9BEA-4BC8-A207-5D746DE1A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not sampled enough yet?</a:t>
            </a:r>
          </a:p>
          <a:p>
            <a:r>
              <a:rPr lang="en-US" dirty="0"/>
              <a:t>Carbonate vs. siliciclastic substrate?</a:t>
            </a:r>
          </a:p>
          <a:p>
            <a:r>
              <a:rPr lang="en-US" dirty="0"/>
              <a:t>Latitude (temperature) control?</a:t>
            </a:r>
          </a:p>
          <a:p>
            <a:r>
              <a:rPr lang="en-US" dirty="0"/>
              <a:t>Poor preservation in New Zealand?</a:t>
            </a:r>
          </a:p>
          <a:p>
            <a:r>
              <a:rPr lang="en-US" dirty="0"/>
              <a:t>Inhospitable pore water geochemistry?</a:t>
            </a:r>
          </a:p>
        </p:txBody>
      </p:sp>
    </p:spTree>
    <p:extLst>
      <p:ext uri="{BB962C8B-B14F-4D97-AF65-F5344CB8AC3E}">
        <p14:creationId xmlns:p14="http://schemas.microsoft.com/office/powerpoint/2010/main" val="36164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7"/>
    </mc:Choice>
    <mc:Fallback xmlns="">
      <p:transition spd="slow" advTm="5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F0B8AE-3592-4683-BDA5-2C493F942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B0262CB-E41F-4139-8C37-3777C616D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Batch reaction with a lot of back-story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850C1F-893B-4090-80C4-F2FEBEF81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6150" y="1825625"/>
            <a:ext cx="7867649" cy="4351338"/>
          </a:xfrm>
        </p:spPr>
        <p:txBody>
          <a:bodyPr/>
          <a:lstStyle/>
          <a:p>
            <a:r>
              <a:rPr lang="en-US" dirty="0"/>
              <a:t>Composition given in modal %</a:t>
            </a:r>
          </a:p>
          <a:p>
            <a:r>
              <a:rPr lang="en-US" dirty="0"/>
              <a:t>What do you do when the database does not have your mineral?</a:t>
            </a:r>
          </a:p>
          <a:p>
            <a:r>
              <a:rPr lang="en-US" dirty="0"/>
              <a:t>Seawater is not pure water</a:t>
            </a:r>
          </a:p>
          <a:p>
            <a:r>
              <a:rPr lang="en-US" dirty="0"/>
              <a:t>Oxygen attenuation and redox zones</a:t>
            </a:r>
          </a:p>
          <a:p>
            <a:r>
              <a:rPr lang="en-US" dirty="0"/>
              <a:t>Batch reaction + a diffusion reaction?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EF8D9D-62E9-43CD-A0A3-B68CA7FC98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210"/>
          <a:stretch/>
        </p:blipFill>
        <p:spPr>
          <a:xfrm>
            <a:off x="392112" y="1382713"/>
            <a:ext cx="3000375" cy="532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9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9"/>
    </mc:Choice>
    <mc:Fallback xmlns="">
      <p:transition spd="slow" advTm="12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296</Words>
  <Application>Microsoft Office PowerPoint</Application>
  <PresentationFormat>Widescreen</PresentationFormat>
  <Paragraphs>70</Paragraphs>
  <Slides>20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Pore Water Geochemistry of the Late Triassic Taringatura Sandstone of New Zealand</vt:lpstr>
      <vt:lpstr>PowerPoint Presentation</vt:lpstr>
      <vt:lpstr>PowerPoint Presentation</vt:lpstr>
      <vt:lpstr>PowerPoint Presentation</vt:lpstr>
      <vt:lpstr>Why Bother?</vt:lpstr>
      <vt:lpstr>Why so few New Zealand burrowers?</vt:lpstr>
      <vt:lpstr>Batch reaction with a lot of back-story</vt:lpstr>
      <vt:lpstr>Initial PHASE data</vt:lpstr>
      <vt:lpstr>What to do when the databases do not have your mineral?</vt:lpstr>
      <vt:lpstr>PowerPoint Presentation</vt:lpstr>
      <vt:lpstr>PowerPoint Presentation</vt:lpstr>
      <vt:lpstr>Initial SOLUTION: seawater</vt:lpstr>
      <vt:lpstr>Results</vt:lpstr>
      <vt:lpstr>Results</vt:lpstr>
      <vt:lpstr>Things in progress</vt:lpstr>
      <vt:lpstr>Things that should eventually be addressed</vt:lpstr>
      <vt:lpstr>Thank you for your attention!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annaka.clement42@gmail.com</dc:creator>
  <cp:lastModifiedBy>Bernhardt Saini-Eidukat</cp:lastModifiedBy>
  <cp:revision>34</cp:revision>
  <dcterms:created xsi:type="dcterms:W3CDTF">2018-12-06T09:25:29Z</dcterms:created>
  <dcterms:modified xsi:type="dcterms:W3CDTF">2018-12-10T21:12:22Z</dcterms:modified>
</cp:coreProperties>
</file>