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embeddings/oleObject2.bin" ContentType="application/vnd.openxmlformats-officedocument.oleObject"/>
  <Override PartName="/ppt/embeddings/oleObject4.bin" ContentType="application/vnd.openxmlformats-officedocument.oleObject"/>
  <Default Extension="bin" ContentType="application/vnd.openxmlformats-officedocument.presentationml.printerSettings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slides/slide28.xml" ContentType="application/vnd.openxmlformats-officedocument.presentationml.slide+xml"/>
  <Default Extension="vml" ContentType="application/vnd.openxmlformats-officedocument.vmlDrawing"/>
  <Override PartName="/ppt/embeddings/oleObject6.bin" ContentType="application/vnd.openxmlformats-officedocument.oleObject"/>
  <Override PartName="/ppt/presentation.xml" ContentType="application/vnd.openxmlformats-officedocument.presentationml.presentation.main+xml"/>
  <Default Extension="png" ContentType="image/png"/>
  <Override PartName="/docProps/core.xml" ContentType="application/vnd.openxmlformats-package.core-properties+xml"/>
  <Default Extension="emf" ContentType="image/x-emf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embeddings/oleObject1.bin" ContentType="application/vnd.openxmlformats-officedocument.oleObject"/>
  <Override PartName="/ppt/slideLayouts/slideLayout11.xml" ContentType="application/vnd.openxmlformats-officedocument.presentationml.slideLayout+xml"/>
  <Override PartName="/ppt/embeddings/oleObject3.bin" ContentType="application/vnd.openxmlformats-officedocument.oleObject"/>
  <Override PartName="/ppt/embeddings/oleObject5.bin" ContentType="application/vnd.openxmlformats-officedocument.oleObject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embeddings/oleObject7.bin" ContentType="application/vnd.openxmlformats-officedocument.oleObject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6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72" r:id="rId14"/>
    <p:sldId id="268" r:id="rId15"/>
    <p:sldId id="273" r:id="rId16"/>
    <p:sldId id="269" r:id="rId17"/>
    <p:sldId id="274" r:id="rId18"/>
    <p:sldId id="275" r:id="rId19"/>
    <p:sldId id="270" r:id="rId20"/>
    <p:sldId id="276" r:id="rId21"/>
    <p:sldId id="281" r:id="rId22"/>
    <p:sldId id="282" r:id="rId23"/>
    <p:sldId id="277" r:id="rId24"/>
    <p:sldId id="278" r:id="rId25"/>
    <p:sldId id="279" r:id="rId26"/>
    <p:sldId id="280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4992" autoAdjust="0"/>
    <p:restoredTop sz="94660"/>
  </p:normalViewPr>
  <p:slideViewPr>
    <p:cSldViewPr>
      <p:cViewPr varScale="1">
        <p:scale>
          <a:sx n="113" d="100"/>
          <a:sy n="113" d="100"/>
        </p:scale>
        <p:origin x="-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352-71A3-4314-9A66-8CCA19318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45AC-D4CA-49A0-B5C9-2B4D82B30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08DC-8EC2-4D0D-A280-562B00AA7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51D9-5B61-4A0C-AB92-D22FE110C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152E81-2341-4A5C-9E2B-F960A5E26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FBFD-8531-4F0F-A8FE-C8273BE46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9E38-C974-4929-AE31-4E771DCA9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263-09CE-4269-B53E-982B5E7EA9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3975-5E41-4DE9-81F7-57B81553D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CFA0-0E9D-4F1D-A79E-19C48DD6D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08E3-58AB-4A85-814B-919A18879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62B7B4-813B-4F71-BBE0-5D073E1A0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ebmineral.com/data/Clinoptilolite-Ca.shtml" TargetMode="Externa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pa.gov/safewater/arsenic/basicinformation.html" TargetMode="External"/><Relationship Id="rId3" Type="http://schemas.openxmlformats.org/officeDocument/2006/relationships/hyperlink" Target="http://www.epa.gov/region8/superfund/nd/arsenic/2008FiveYearReview.pdf" TargetMode="External"/><Relationship Id="rId4" Type="http://schemas.openxmlformats.org/officeDocument/2006/relationships/hyperlink" Target="http://www.atsdr.cdc.gov/csem/arsenic/exposure_pathways.html" TargetMode="External"/><Relationship Id="rId5" Type="http://schemas.openxmlformats.org/officeDocument/2006/relationships/hyperlink" Target="http://minerals.usgs.gov/minerals/pubs/commodity/zeolites/zeomyb99.pdf" TargetMode="External"/><Relationship Id="rId6" Type="http://schemas.openxmlformats.org/officeDocument/2006/relationships/hyperlink" Target="http://wwwbrr.cr.usgs.gov/projects/GWC_coupled/phreeqc/html/final.html" TargetMode="External"/><Relationship Id="rId7" Type="http://schemas.openxmlformats.org/officeDocument/2006/relationships/hyperlink" Target="http://www.iza-structure.org/databases/" TargetMode="External"/><Relationship Id="rId8" Type="http://schemas.openxmlformats.org/officeDocument/2006/relationships/hyperlink" Target="http://www.lenntech.com/zeolites-structure-types.htm" TargetMode="External"/><Relationship Id="rId9" Type="http://schemas.openxmlformats.org/officeDocument/2006/relationships/hyperlink" Target="http://www.who.int/mediacentre/factsheets/fs210/en/index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696200" cy="2514600"/>
          </a:xfrm>
        </p:spPr>
        <p:txBody>
          <a:bodyPr/>
          <a:lstStyle/>
          <a:p>
            <a:r>
              <a:rPr lang="en-US" sz="3600"/>
              <a:t>Application of zeolitic volcanic rocks for arsenic removal from water</a:t>
            </a:r>
            <a:br>
              <a:rPr lang="en-US" sz="3600"/>
            </a:br>
            <a:r>
              <a:rPr lang="en-US" sz="3600"/>
              <a:t/>
            </a:r>
            <a:br>
              <a:rPr lang="en-US" sz="3600"/>
            </a:br>
            <a:endParaRPr lang="en-US" sz="2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sz="2000"/>
              <a:t>F. Ruggieri, V. Martin, D. Gimeno, J.L. Fernandez-Turiel, M. Garcia-Valles, L. Gutierrez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71600" y="5181600"/>
            <a:ext cx="643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Presented by Sharon Brozo and Jason Triplett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8534400" cy="6172200"/>
          </a:xfrm>
        </p:spPr>
        <p:txBody>
          <a:bodyPr/>
          <a:lstStyle/>
          <a:p>
            <a:r>
              <a:rPr lang="en-US"/>
              <a:t>Due to structure, overall charge becomes negative</a:t>
            </a:r>
          </a:p>
          <a:p>
            <a:pPr lvl="1"/>
            <a:r>
              <a:rPr lang="en-US"/>
              <a:t>Attracting different cations to the structure</a:t>
            </a:r>
          </a:p>
          <a:p>
            <a:pPr lvl="2"/>
            <a:r>
              <a:rPr lang="en-US"/>
              <a:t>K</a:t>
            </a:r>
            <a:r>
              <a:rPr lang="en-US" baseline="30000"/>
              <a:t>+</a:t>
            </a:r>
            <a:r>
              <a:rPr lang="en-US"/>
              <a:t>, Ca+, Na</a:t>
            </a:r>
            <a:r>
              <a:rPr lang="en-US" baseline="30000"/>
              <a:t>+</a:t>
            </a:r>
          </a:p>
          <a:p>
            <a:endParaRPr lang="en-US" baseline="30000"/>
          </a:p>
          <a:p>
            <a:pPr lvl="1">
              <a:buFontTx/>
              <a:buNone/>
            </a:pPr>
            <a:endParaRPr lang="en-US"/>
          </a:p>
        </p:txBody>
      </p:sp>
      <p:pic>
        <p:nvPicPr>
          <p:cNvPr id="10248" name="Picture 8" descr="tet_b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667000"/>
            <a:ext cx="5943600" cy="3862388"/>
          </a:xfrm>
          <a:prstGeom prst="rect">
            <a:avLst/>
          </a:prstGeom>
          <a:noFill/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617663" y="6583363"/>
            <a:ext cx="7627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(http://academic.brooklyn.cuny.edu/geology/powell/core_asbestos/geology/silicates/bonding/silicate_bond.htm)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 Exchange with Zeolites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2286000"/>
          </a:xfrm>
        </p:spPr>
        <p:txBody>
          <a:bodyPr/>
          <a:lstStyle/>
          <a:p>
            <a:r>
              <a:rPr lang="en-US" sz="2800"/>
              <a:t>Because of the weak bound nature of the metal ions (K</a:t>
            </a:r>
            <a:r>
              <a:rPr lang="en-US" sz="2800" baseline="30000"/>
              <a:t>+</a:t>
            </a:r>
            <a:r>
              <a:rPr lang="en-US" sz="2800"/>
              <a:t>, Ca</a:t>
            </a:r>
            <a:r>
              <a:rPr lang="en-US" sz="2800" baseline="30000"/>
              <a:t>+</a:t>
            </a:r>
            <a:r>
              <a:rPr lang="en-US" sz="2800"/>
              <a:t>, Na</a:t>
            </a:r>
            <a:r>
              <a:rPr lang="en-US" sz="2800" baseline="30000"/>
              <a:t>+</a:t>
            </a:r>
            <a:r>
              <a:rPr lang="en-US" sz="2800"/>
              <a:t>), other metal cations will often be exchanged when in an aqueous solution. </a:t>
            </a:r>
          </a:p>
          <a:p>
            <a:endParaRPr lang="en-US" sz="28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470525" y="6183313"/>
            <a:ext cx="280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(http://www.bza.org/zeolites.html)</a:t>
            </a:r>
          </a:p>
        </p:txBody>
      </p:sp>
      <p:pic>
        <p:nvPicPr>
          <p:cNvPr id="9222" name="Picture 6" descr="Sodium atoms are pur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0"/>
            <a:ext cx="3124200" cy="312420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0" y="3733800"/>
            <a:ext cx="3733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This is the basis for   using Zeolites to remove arsenics (As</a:t>
            </a:r>
            <a:r>
              <a:rPr lang="en-US" sz="2800" baseline="30000"/>
              <a:t>+3,+5</a:t>
            </a:r>
            <a:r>
              <a:rPr lang="en-US" sz="2800"/>
              <a:t>) from waters</a:t>
            </a:r>
          </a:p>
          <a:p>
            <a:endParaRPr lang="en-US" sz="280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219200" y="6172200"/>
            <a:ext cx="1277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Na in purple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We first wanted to see what the models would look like for the given water chemistry for comparative purposes.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Because As was not available in the phreeqc data base, we had to use the wateq4f.dat base that is located in the phreeqC folder. </a:t>
            </a:r>
          </a:p>
          <a:p>
            <a:pPr>
              <a:lnSpc>
                <a:spcPct val="9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wateq4f.dat base is a revised data base that has an additional 20+ compounds, ions, and trace elements to choose from for the water chemistry, including arsenic.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2">
              <a:lnSpc>
                <a:spcPct val="90000"/>
              </a:lnSpc>
            </a:pPr>
            <a:r>
              <a:rPr lang="en-US" sz="1800"/>
              <a:t>Explained in Attachment B of Phreeqc User Guide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622675" y="65532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(PhreeqC - ftp://brrftp.cr.usgs.gov/geochem/unix/phreeqc/manual.pdf)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Chemistry</a:t>
            </a:r>
          </a:p>
        </p:txBody>
      </p:sp>
      <p:graphicFrame>
        <p:nvGraphicFramePr>
          <p:cNvPr id="20116" name="Group 660"/>
          <p:cNvGraphicFramePr>
            <a:graphicFrameLocks noGrp="1"/>
          </p:cNvGraphicFramePr>
          <p:nvPr/>
        </p:nvGraphicFramePr>
        <p:xfrm>
          <a:off x="609600" y="1600200"/>
          <a:ext cx="7696200" cy="4358640"/>
        </p:xfrm>
        <a:graphic>
          <a:graphicData uri="http://schemas.openxmlformats.org/drawingml/2006/table">
            <a:tbl>
              <a:tblPr/>
              <a:tblGrid>
                <a:gridCol w="1076325"/>
                <a:gridCol w="1204913"/>
                <a:gridCol w="1101725"/>
                <a:gridCol w="998537"/>
                <a:gridCol w="1090613"/>
                <a:gridCol w="1090612"/>
                <a:gridCol w="1133475"/>
              </a:tblGrid>
              <a:tr h="18097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Characterization of water samples - from Table 2 (Ruggieri et al, 2008)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mg/L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mg/L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mg/L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181.2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mg/L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mg/L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mg/L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&lt;0.1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mg/L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µg/L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 units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/>
              <a:t>Model 1- Water Chemistry Model Arsenic SI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04800" y="1150938"/>
          <a:ext cx="8382000" cy="5707062"/>
        </p:xfrm>
        <a:graphic>
          <a:graphicData uri="http://schemas.openxmlformats.org/presentationml/2006/ole">
            <p:oleObj spid="_x0000_s15364" name="Chart" r:id="rId3" imgW="8140700" imgH="5435600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Initial As Concentration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ph idx="1"/>
          </p:nvPr>
        </p:nvGraphicFramePr>
        <p:xfrm>
          <a:off x="1724025" y="2058987"/>
          <a:ext cx="5695950" cy="3790950"/>
        </p:xfrm>
        <a:graphic>
          <a:graphicData uri="http://schemas.openxmlformats.org/presentationml/2006/ole">
            <p:oleObj spid="_x0000_s20484" name="Chart" r:id="rId3" imgW="7607300" imgH="50673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Model 2</a:t>
            </a:r>
            <a:br>
              <a:rPr lang="en-US" sz="4000"/>
            </a:br>
            <a:r>
              <a:rPr lang="en-US" sz="3200"/>
              <a:t>Water chemistry with Phillipsite Reaction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ph idx="1"/>
          </p:nvPr>
        </p:nvGraphicFramePr>
        <p:xfrm>
          <a:off x="609600" y="1789113"/>
          <a:ext cx="7620000" cy="5068887"/>
        </p:xfrm>
        <a:graphic>
          <a:graphicData uri="http://schemas.openxmlformats.org/presentationml/2006/ole">
            <p:oleObj spid="_x0000_s16388" name="Chart" r:id="rId3" imgW="5930900" imgH="39497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As(5) Concentration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ph idx="1"/>
          </p:nvPr>
        </p:nvGraphicFramePr>
        <p:xfrm>
          <a:off x="609600" y="1447800"/>
          <a:ext cx="7905750" cy="5262563"/>
        </p:xfrm>
        <a:graphic>
          <a:graphicData uri="http://schemas.openxmlformats.org/presentationml/2006/ole">
            <p:oleObj spid="_x0000_s21508" name="Chart" r:id="rId3" imgW="7607300" imgH="5067300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As(3) Concentration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ph idx="1"/>
          </p:nvPr>
        </p:nvGraphicFramePr>
        <p:xfrm>
          <a:off x="304800" y="1017588"/>
          <a:ext cx="8458200" cy="5629275"/>
        </p:xfrm>
        <a:graphic>
          <a:graphicData uri="http://schemas.openxmlformats.org/presentationml/2006/ole">
            <p:oleObj spid="_x0000_s22532" name="Chart" r:id="rId3" imgW="7607300" imgH="5067300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6019800" cy="1020763"/>
          </a:xfrm>
        </p:spPr>
        <p:txBody>
          <a:bodyPr/>
          <a:lstStyle/>
          <a:p>
            <a:r>
              <a:rPr lang="en-US" sz="2800"/>
              <a:t>Model 3 – Change in pH of W4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ph idx="1"/>
          </p:nvPr>
        </p:nvGraphicFramePr>
        <p:xfrm>
          <a:off x="1295400" y="1219200"/>
          <a:ext cx="7090378" cy="4754562"/>
        </p:xfrm>
        <a:graphic>
          <a:graphicData uri="http://schemas.openxmlformats.org/presentationml/2006/ole">
            <p:oleObj spid="_x0000_s17412" name="Chart" r:id="rId3" imgW="6527800" imgH="4381500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Article information</a:t>
            </a:r>
          </a:p>
          <a:p>
            <a:pPr lvl="1"/>
            <a:r>
              <a:rPr lang="en-US"/>
              <a:t>Background and Methods</a:t>
            </a:r>
          </a:p>
          <a:p>
            <a:r>
              <a:rPr lang="en-US"/>
              <a:t>Topic discussion</a:t>
            </a:r>
          </a:p>
          <a:p>
            <a:pPr lvl="1"/>
            <a:r>
              <a:rPr lang="en-US"/>
              <a:t>Arsenic</a:t>
            </a:r>
          </a:p>
          <a:p>
            <a:pPr lvl="1"/>
            <a:r>
              <a:rPr lang="en-US"/>
              <a:t>Zeolite</a:t>
            </a:r>
          </a:p>
          <a:p>
            <a:r>
              <a:rPr lang="en-US"/>
              <a:t>Modeling completed</a:t>
            </a:r>
          </a:p>
          <a:p>
            <a:r>
              <a:rPr lang="en-US"/>
              <a:t>Modeling attempted</a:t>
            </a:r>
          </a:p>
          <a:p>
            <a:r>
              <a:rPr lang="en-US"/>
              <a:t>Conclusion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Change in pH – W4 with Phillipsite Reaction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ph idx="1"/>
          </p:nvPr>
        </p:nvGraphicFramePr>
        <p:xfrm>
          <a:off x="990600" y="1676400"/>
          <a:ext cx="7305798" cy="4883150"/>
        </p:xfrm>
        <a:graphic>
          <a:graphicData uri="http://schemas.openxmlformats.org/presentationml/2006/ole">
            <p:oleObj spid="_x0000_s23556" name="Chart" r:id="rId3" imgW="7366000" imgH="4927600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Sorption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Dependent on many factors:</a:t>
            </a:r>
          </a:p>
          <a:p>
            <a:pPr lvl="1"/>
            <a:r>
              <a:rPr lang="en-US" dirty="0" smtClean="0"/>
              <a:t>Porosity of material</a:t>
            </a:r>
          </a:p>
          <a:p>
            <a:pPr lvl="1"/>
            <a:r>
              <a:rPr lang="en-US" dirty="0" smtClean="0"/>
              <a:t>Fracturing, weathering, jointing of material</a:t>
            </a:r>
          </a:p>
          <a:p>
            <a:pPr lvl="1"/>
            <a:r>
              <a:rPr lang="en-US" dirty="0" smtClean="0"/>
              <a:t>Number and strength of binding sites</a:t>
            </a:r>
          </a:p>
          <a:p>
            <a:pPr lvl="1"/>
            <a:r>
              <a:rPr lang="en-US" dirty="0" smtClean="0"/>
              <a:t>Surface area </a:t>
            </a:r>
          </a:p>
          <a:p>
            <a:pPr lvl="1"/>
            <a:r>
              <a:rPr lang="en-US" dirty="0" smtClean="0"/>
              <a:t>Edges, faces, corners of mineral’s crystal</a:t>
            </a:r>
          </a:p>
          <a:p>
            <a:pPr lvl="2"/>
            <a:r>
              <a:rPr lang="en-US" dirty="0" err="1" smtClean="0"/>
              <a:t>Zeolites</a:t>
            </a:r>
            <a:r>
              <a:rPr lang="en-US" dirty="0"/>
              <a:t> </a:t>
            </a:r>
            <a:r>
              <a:rPr lang="en-US" dirty="0" smtClean="0"/>
              <a:t>planar sheet silicates so very important!</a:t>
            </a:r>
          </a:p>
          <a:p>
            <a:pPr lvl="1"/>
            <a:r>
              <a:rPr lang="en-US" dirty="0" smtClean="0"/>
              <a:t>Water chemistry</a:t>
            </a:r>
          </a:p>
          <a:p>
            <a:pPr lvl="2"/>
            <a:r>
              <a:rPr lang="en-US" dirty="0" smtClean="0"/>
              <a:t>Concentration, dissolved ions, etc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Sorption Modeling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343400" cy="5334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1800" dirty="0"/>
          </a:p>
          <a:p>
            <a:pPr algn="ctr"/>
            <a:endParaRPr lang="en-US" sz="1800" dirty="0" smtClean="0"/>
          </a:p>
          <a:p>
            <a:pPr algn="ctr"/>
            <a:endParaRPr lang="en-US" sz="1800" dirty="0" smtClean="0"/>
          </a:p>
          <a:p>
            <a:pPr algn="ctr"/>
            <a:r>
              <a:rPr lang="en-US" sz="9600" dirty="0" smtClean="0"/>
              <a:t>Permanent Charge Surfaces</a:t>
            </a:r>
            <a:endParaRPr lang="en-US" sz="9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Variable Charge Surfaces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Ion Exchange</a:t>
            </a:r>
          </a:p>
          <a:p>
            <a:endParaRPr lang="en-US" dirty="0" smtClean="0"/>
          </a:p>
          <a:p>
            <a:r>
              <a:rPr lang="en-US" dirty="0" err="1" smtClean="0"/>
              <a:t>Zeolites</a:t>
            </a:r>
            <a:r>
              <a:rPr lang="en-US" dirty="0" smtClean="0"/>
              <a:t> and Clays</a:t>
            </a:r>
          </a:p>
          <a:p>
            <a:endParaRPr lang="en-US" dirty="0" smtClean="0"/>
          </a:p>
          <a:p>
            <a:r>
              <a:rPr lang="en-US" dirty="0" smtClean="0"/>
              <a:t>Our Research Paper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err="1" smtClean="0"/>
              <a:t>Complexation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Fe, </a:t>
            </a:r>
            <a:r>
              <a:rPr lang="en-US" dirty="0" err="1" smtClean="0"/>
              <a:t>Mn</a:t>
            </a:r>
            <a:r>
              <a:rPr lang="en-US" dirty="0" smtClean="0"/>
              <a:t>, Al, Ti, Si oxides, hydroxides, carbonates, sulfides, clay edges</a:t>
            </a:r>
          </a:p>
          <a:p>
            <a:endParaRPr lang="en-US" dirty="0" smtClean="0"/>
          </a:p>
          <a:p>
            <a:r>
              <a:rPr lang="en-US" dirty="0" smtClean="0"/>
              <a:t>Example 8, Our research paper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Attempted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Surface modeling = COMPLEX!</a:t>
            </a:r>
          </a:p>
          <a:p>
            <a:pPr lvl="1"/>
            <a:r>
              <a:rPr lang="en-US" dirty="0" smtClean="0"/>
              <a:t>Surface- composition of each surface </a:t>
            </a:r>
          </a:p>
          <a:p>
            <a:pPr lvl="1"/>
            <a:r>
              <a:rPr lang="en-US" dirty="0" smtClean="0"/>
              <a:t>Surface species- define reactions and log K </a:t>
            </a:r>
          </a:p>
          <a:p>
            <a:pPr lvl="1"/>
            <a:r>
              <a:rPr lang="en-US" dirty="0" smtClean="0"/>
              <a:t>Surface master species- define actual binding sites and charges of sites</a:t>
            </a:r>
          </a:p>
          <a:p>
            <a:pPr lvl="2"/>
            <a:r>
              <a:rPr lang="en-US" dirty="0" smtClean="0"/>
              <a:t>Must be defined in input database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dirty="0" smtClean="0"/>
              <a:t>Road Blocks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762000"/>
          </a:xfrm>
        </p:spPr>
        <p:txBody>
          <a:bodyPr/>
          <a:lstStyle/>
          <a:p>
            <a:r>
              <a:rPr lang="en-US" dirty="0" smtClean="0"/>
              <a:t>Arsenic in wateq4f.dat: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457200" y="1956658"/>
            <a:ext cx="5410200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		</a:t>
            </a:r>
            <a:r>
              <a:rPr lang="en-US" sz="1050" dirty="0" smtClean="0"/>
              <a:t>H3AsO3 </a:t>
            </a:r>
            <a:r>
              <a:rPr lang="en-US" sz="1050" dirty="0"/>
              <a:t>= H2AsO3- + H+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log_k</a:t>
            </a:r>
            <a:r>
              <a:rPr lang="en-US" sz="1050" dirty="0"/>
              <a:t>	-9.15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delta_h</a:t>
            </a:r>
            <a:r>
              <a:rPr lang="en-US" sz="1050" dirty="0"/>
              <a:t>	27.54	kJ</a:t>
            </a:r>
          </a:p>
          <a:p>
            <a:r>
              <a:rPr lang="en-US" sz="1050" dirty="0"/>
              <a:t>		H3AsO3 = HAsO3-2 + 2H+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log_k</a:t>
            </a:r>
            <a:r>
              <a:rPr lang="en-US" sz="1050" dirty="0"/>
              <a:t>	-23.85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delta_h</a:t>
            </a:r>
            <a:r>
              <a:rPr lang="en-US" sz="1050" dirty="0"/>
              <a:t>	59.41	kJ</a:t>
            </a:r>
          </a:p>
          <a:p>
            <a:r>
              <a:rPr lang="en-US" sz="1050" dirty="0"/>
              <a:t>		H3AsO3 = AsO3-3 + 3H+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log_k</a:t>
            </a:r>
            <a:r>
              <a:rPr lang="en-US" sz="1050" dirty="0"/>
              <a:t>	-39.55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delta_h</a:t>
            </a:r>
            <a:r>
              <a:rPr lang="en-US" sz="1050" dirty="0"/>
              <a:t>	84.73	kJ</a:t>
            </a:r>
          </a:p>
          <a:p>
            <a:r>
              <a:rPr lang="en-US" sz="1050" dirty="0"/>
              <a:t>	       </a:t>
            </a:r>
            <a:r>
              <a:rPr lang="en-US" sz="1050" dirty="0" smtClean="0"/>
              <a:t>	 </a:t>
            </a:r>
            <a:r>
              <a:rPr lang="en-US" sz="1050" dirty="0"/>
              <a:t>H3AsO3 + H+ = H4AsO3+ </a:t>
            </a:r>
          </a:p>
          <a:p>
            <a:r>
              <a:rPr lang="en-US" sz="1050" dirty="0"/>
              <a:t>	      </a:t>
            </a:r>
            <a:r>
              <a:rPr lang="en-US" sz="1050" dirty="0" smtClean="0"/>
              <a:t>	  </a:t>
            </a:r>
            <a:r>
              <a:rPr lang="en-US" sz="1050" dirty="0" err="1"/>
              <a:t>log_k</a:t>
            </a:r>
            <a:r>
              <a:rPr lang="en-US" sz="1050" dirty="0"/>
              <a:t>           -0.305</a:t>
            </a:r>
          </a:p>
          <a:p>
            <a:r>
              <a:rPr lang="en-US" sz="1050" dirty="0"/>
              <a:t>		H3AsO4 = H2AsO4- + H+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log_k</a:t>
            </a:r>
            <a:r>
              <a:rPr lang="en-US" sz="1050" dirty="0"/>
              <a:t>	-2.3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delta_h</a:t>
            </a:r>
            <a:r>
              <a:rPr lang="en-US" sz="1050" dirty="0"/>
              <a:t>	-7.066	kJ</a:t>
            </a:r>
          </a:p>
          <a:p>
            <a:r>
              <a:rPr lang="en-US" sz="1050" dirty="0"/>
              <a:t>		H3AsO4 = HAsO4-2 + 2H+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log_k</a:t>
            </a:r>
            <a:r>
              <a:rPr lang="en-US" sz="1050" dirty="0"/>
              <a:t>	-9.46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delta_h</a:t>
            </a:r>
            <a:r>
              <a:rPr lang="en-US" sz="1050" dirty="0"/>
              <a:t>	-3.846	kJ</a:t>
            </a:r>
          </a:p>
          <a:p>
            <a:r>
              <a:rPr lang="en-US" sz="1050" dirty="0"/>
              <a:t>		H3AsO4 = AsO4-3 + 3H+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log_k</a:t>
            </a:r>
            <a:r>
              <a:rPr lang="en-US" sz="1050" dirty="0"/>
              <a:t>	-21.11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delta_h</a:t>
            </a:r>
            <a:r>
              <a:rPr lang="en-US" sz="1050" dirty="0"/>
              <a:t>	14.354	kJ</a:t>
            </a:r>
          </a:p>
          <a:p>
            <a:r>
              <a:rPr lang="en-US" sz="1050" dirty="0"/>
              <a:t>		H3AsO4 + H2 = H3AsO3 + H2O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log_k</a:t>
            </a:r>
            <a:r>
              <a:rPr lang="en-US" sz="1050" dirty="0"/>
              <a:t>	22.5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delta_h</a:t>
            </a:r>
            <a:r>
              <a:rPr lang="en-US" sz="1050" dirty="0"/>
              <a:t>	-117.480344	kJ</a:t>
            </a:r>
          </a:p>
          <a:p>
            <a:r>
              <a:rPr lang="en-US" sz="1050" dirty="0"/>
              <a:t>		3H3AsO3 + 6HS- + 5H+ = As3S4(HS)2- + 9H2O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log_k</a:t>
            </a:r>
            <a:r>
              <a:rPr lang="en-US" sz="1050" dirty="0"/>
              <a:t>	72.314</a:t>
            </a:r>
          </a:p>
          <a:p>
            <a:r>
              <a:rPr lang="en-US" sz="1050" dirty="0"/>
              <a:t>		H3AsO3 + 2HS-  + H+ = </a:t>
            </a:r>
            <a:r>
              <a:rPr lang="en-US" sz="1050" dirty="0" err="1"/>
              <a:t>AsS</a:t>
            </a:r>
            <a:r>
              <a:rPr lang="en-US" sz="1050" dirty="0"/>
              <a:t>(OH)(HS)- + 2H2O</a:t>
            </a:r>
          </a:p>
          <a:p>
            <a:r>
              <a:rPr lang="en-US" sz="1050" dirty="0"/>
              <a:t>		</a:t>
            </a:r>
            <a:r>
              <a:rPr lang="en-US" sz="1050" dirty="0" err="1"/>
              <a:t>log_k</a:t>
            </a:r>
            <a:r>
              <a:rPr lang="en-US" sz="1050" dirty="0"/>
              <a:t>	18.038</a:t>
            </a:r>
          </a:p>
          <a:p>
            <a:r>
              <a:rPr lang="en-US" sz="1050" dirty="0"/>
              <a:t>	        </a:t>
            </a:r>
            <a:r>
              <a:rPr lang="en-US" sz="1050" dirty="0" smtClean="0"/>
              <a:t>	HS- </a:t>
            </a:r>
            <a:r>
              <a:rPr lang="en-US" sz="1050" dirty="0"/>
              <a:t>= S2-2 + H+                 # (lhs) +S</a:t>
            </a:r>
          </a:p>
          <a:p>
            <a:r>
              <a:rPr lang="en-US" sz="1050" dirty="0"/>
              <a:t>	      </a:t>
            </a:r>
            <a:r>
              <a:rPr lang="en-US" sz="1050" dirty="0" smtClean="0"/>
              <a:t>	  </a:t>
            </a:r>
            <a:r>
              <a:rPr lang="en-US" sz="1050" dirty="0" err="1"/>
              <a:t>log_k</a:t>
            </a:r>
            <a:r>
              <a:rPr lang="en-US" sz="1050" dirty="0"/>
              <a:t>           -14.528</a:t>
            </a:r>
          </a:p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2209800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Each would result in varying binding reactions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Need to know valence of As and binding sites in </a:t>
            </a:r>
            <a:r>
              <a:rPr lang="en-US" sz="2400" dirty="0" err="1" smtClean="0"/>
              <a:t>zeolite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Example 8 in </a:t>
            </a:r>
            <a:r>
              <a:rPr lang="en-US" sz="2400" dirty="0" err="1" smtClean="0"/>
              <a:t>PhreeqCI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Blocks: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Unknown valence of As in paper</a:t>
            </a:r>
          </a:p>
          <a:p>
            <a:r>
              <a:rPr lang="en-US" dirty="0" smtClean="0"/>
              <a:t>No equilibrium minerals mentioned</a:t>
            </a:r>
          </a:p>
          <a:p>
            <a:r>
              <a:rPr lang="en-US" dirty="0" smtClean="0"/>
              <a:t>Not known how many, what type, and where binding sites located</a:t>
            </a:r>
          </a:p>
          <a:p>
            <a:pPr lvl="1"/>
            <a:r>
              <a:rPr lang="en-US" dirty="0" smtClean="0"/>
              <a:t>K+, Na+, Ca2+</a:t>
            </a:r>
          </a:p>
          <a:p>
            <a:pPr lvl="1"/>
            <a:r>
              <a:rPr lang="en-US" dirty="0" smtClean="0"/>
              <a:t>As 3+, As 5+</a:t>
            </a:r>
          </a:p>
          <a:p>
            <a:pPr lvl="1"/>
            <a:r>
              <a:rPr lang="en-US" dirty="0" smtClean="0"/>
              <a:t>Where does it fit?</a:t>
            </a:r>
          </a:p>
          <a:p>
            <a:r>
              <a:rPr lang="en-US" dirty="0" smtClean="0"/>
              <a:t>Complex modeling where details need to be known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r>
              <a:rPr lang="en-US" sz="1400" dirty="0" smtClean="0">
                <a:hlinkClick r:id="rId2"/>
              </a:rPr>
              <a:t>http://www.webmineral.com/data/Clinoptilolite-Ca.shtml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4937" y="304800"/>
            <a:ext cx="22990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we could do supports analytical work done in paper</a:t>
            </a:r>
          </a:p>
          <a:p>
            <a:r>
              <a:rPr lang="en-US" dirty="0" smtClean="0"/>
              <a:t>Further investigation:</a:t>
            </a:r>
          </a:p>
          <a:p>
            <a:pPr lvl="1"/>
            <a:r>
              <a:rPr lang="en-US" dirty="0" smtClean="0"/>
              <a:t>Modeled changes in pH</a:t>
            </a:r>
          </a:p>
          <a:p>
            <a:pPr lvl="1"/>
            <a:r>
              <a:rPr lang="en-US" dirty="0" smtClean="0"/>
              <a:t>Conclusions can be drawn from this analysis</a:t>
            </a:r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Without additional information given in the paper, cannot get a complete adsorption model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Questions?</a:t>
            </a:r>
            <a:endParaRPr lang="en-US" sz="44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709200"/>
            <a:ext cx="3276600" cy="305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400" dirty="0" smtClean="0"/>
              <a:t> </a:t>
            </a:r>
            <a:r>
              <a:rPr lang="en-US" sz="4800" dirty="0" err="1" smtClean="0"/>
              <a:t>Ruggieri</a:t>
            </a:r>
            <a:r>
              <a:rPr lang="en-US" sz="4800" dirty="0" smtClean="0"/>
              <a:t>, </a:t>
            </a:r>
            <a:r>
              <a:rPr lang="en-US" sz="4800" dirty="0" smtClean="0"/>
              <a:t>F. et al. (2008) Application of </a:t>
            </a:r>
            <a:r>
              <a:rPr lang="en-US" sz="4800" dirty="0" err="1" smtClean="0"/>
              <a:t>Zeolitic</a:t>
            </a:r>
            <a:r>
              <a:rPr lang="en-US" sz="4800" dirty="0" smtClean="0"/>
              <a:t> Volcanic Rocks for  </a:t>
            </a:r>
          </a:p>
          <a:p>
            <a:pPr>
              <a:buNone/>
            </a:pPr>
            <a:r>
              <a:rPr lang="en-US" sz="4800" dirty="0" smtClean="0"/>
              <a:t>	Arsenic Removal from Water: Engineering Geology, </a:t>
            </a:r>
            <a:r>
              <a:rPr lang="en-US" sz="4800" dirty="0" err="1" smtClean="0"/>
              <a:t>Vol</a:t>
            </a:r>
            <a:r>
              <a:rPr lang="en-US" sz="4800" dirty="0" smtClean="0"/>
              <a:t> 101, pp. 245-250.</a:t>
            </a:r>
          </a:p>
          <a:p>
            <a:pPr>
              <a:buNone/>
            </a:pPr>
            <a:r>
              <a:rPr lang="en-US" sz="4800" dirty="0" smtClean="0"/>
              <a:t> </a:t>
            </a:r>
          </a:p>
          <a:p>
            <a:pPr>
              <a:buNone/>
            </a:pPr>
            <a:r>
              <a:rPr lang="en-US" sz="4800" dirty="0" err="1" smtClean="0"/>
              <a:t>Jeon</a:t>
            </a:r>
            <a:r>
              <a:rPr lang="en-US" sz="4800" dirty="0" smtClean="0"/>
              <a:t>, </a:t>
            </a:r>
            <a:r>
              <a:rPr lang="en-US" sz="4800" dirty="0" err="1" smtClean="0"/>
              <a:t>Chil</a:t>
            </a:r>
            <a:r>
              <a:rPr lang="en-US" sz="4800" dirty="0" smtClean="0"/>
              <a:t>-Sung et al. (2008) Absorption Characteristics of As(V) on  </a:t>
            </a:r>
          </a:p>
          <a:p>
            <a:pPr>
              <a:buNone/>
            </a:pPr>
            <a:r>
              <a:rPr lang="en-US" sz="4800" dirty="0" smtClean="0"/>
              <a:t>	Iron-coated </a:t>
            </a:r>
            <a:r>
              <a:rPr lang="en-US" sz="4800" dirty="0" err="1" smtClean="0"/>
              <a:t>Zeolite</a:t>
            </a:r>
            <a:r>
              <a:rPr lang="en-US" sz="4800" dirty="0" smtClean="0"/>
              <a:t>: Journal of Hazardous Materials.</a:t>
            </a:r>
          </a:p>
          <a:p>
            <a:pPr>
              <a:buNone/>
            </a:pPr>
            <a:r>
              <a:rPr lang="en-US" sz="4800" dirty="0" smtClean="0"/>
              <a:t> </a:t>
            </a:r>
          </a:p>
          <a:p>
            <a:pPr>
              <a:buNone/>
            </a:pPr>
            <a:r>
              <a:rPr lang="en-US" sz="4800" dirty="0" err="1" smtClean="0"/>
              <a:t>Siljeg</a:t>
            </a:r>
            <a:r>
              <a:rPr lang="en-US" sz="4800" dirty="0" smtClean="0"/>
              <a:t>, M. et al. (2008)  </a:t>
            </a:r>
            <a:r>
              <a:rPr lang="en-US" sz="4800" dirty="0" err="1" smtClean="0"/>
              <a:t>Strucutre</a:t>
            </a:r>
            <a:r>
              <a:rPr lang="en-US" sz="4800" dirty="0" smtClean="0"/>
              <a:t> investigation of As(III)- and As </a:t>
            </a:r>
          </a:p>
          <a:p>
            <a:pPr>
              <a:buNone/>
            </a:pPr>
            <a:r>
              <a:rPr lang="en-US" sz="4800" dirty="0" smtClean="0"/>
              <a:t>	(V)- Species bound to Fe-Modified </a:t>
            </a:r>
            <a:r>
              <a:rPr lang="en-US" sz="4800" dirty="0" err="1" smtClean="0"/>
              <a:t>Clinptilolite</a:t>
            </a:r>
            <a:r>
              <a:rPr lang="en-US" sz="4800" dirty="0" smtClean="0"/>
              <a:t> Tuffs: </a:t>
            </a:r>
            <a:r>
              <a:rPr lang="en-US" sz="4800" dirty="0" err="1" smtClean="0"/>
              <a:t>Microporous</a:t>
            </a:r>
            <a:r>
              <a:rPr lang="en-US" sz="4800" dirty="0" smtClean="0"/>
              <a:t>  </a:t>
            </a:r>
          </a:p>
          <a:p>
            <a:pPr>
              <a:buNone/>
            </a:pPr>
            <a:r>
              <a:rPr lang="en-US" sz="4800" dirty="0" smtClean="0"/>
              <a:t>	and </a:t>
            </a:r>
            <a:r>
              <a:rPr lang="en-US" sz="4800" dirty="0" err="1" smtClean="0"/>
              <a:t>Mesoporous</a:t>
            </a:r>
            <a:r>
              <a:rPr lang="en-US" sz="4800" dirty="0" smtClean="0"/>
              <a:t> Materials.</a:t>
            </a:r>
          </a:p>
          <a:p>
            <a:pPr>
              <a:buNone/>
            </a:pPr>
            <a:r>
              <a:rPr lang="en-US" sz="4800" dirty="0" smtClean="0"/>
              <a:t> </a:t>
            </a:r>
          </a:p>
          <a:p>
            <a:pPr>
              <a:buNone/>
            </a:pPr>
            <a:r>
              <a:rPr lang="en-US" sz="4800" dirty="0" smtClean="0"/>
              <a:t>Environmental Protection Agency</a:t>
            </a:r>
          </a:p>
          <a:p>
            <a:pPr>
              <a:buNone/>
            </a:pPr>
            <a:r>
              <a:rPr lang="en-US" sz="4800" dirty="0" smtClean="0"/>
              <a:t>1) </a:t>
            </a:r>
            <a:r>
              <a:rPr lang="en-US" sz="4800" u="sng" dirty="0" smtClean="0">
                <a:hlinkClick r:id="rId2"/>
              </a:rPr>
              <a:t>http://www.epa.gov/safewater/arsenic/basicinformation.html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2) </a:t>
            </a:r>
            <a:r>
              <a:rPr lang="en-US" sz="4800" u="sng" dirty="0" smtClean="0">
                <a:hlinkClick r:id="rId3"/>
              </a:rPr>
              <a:t>http://www.epa.gov/region8/superfund/nd/arsenic/2008FiveYearReview.pdf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 </a:t>
            </a:r>
          </a:p>
          <a:p>
            <a:pPr>
              <a:buNone/>
            </a:pPr>
            <a:r>
              <a:rPr lang="en-US" sz="4800" dirty="0" smtClean="0"/>
              <a:t>Department of Health and Human Services</a:t>
            </a:r>
          </a:p>
          <a:p>
            <a:pPr>
              <a:buNone/>
            </a:pPr>
            <a:r>
              <a:rPr lang="en-US" sz="4800" u="sng" dirty="0" smtClean="0">
                <a:hlinkClick r:id="rId4"/>
              </a:rPr>
              <a:t>http://www.atsdr.cdc.gov/csem/arsenic/exposure_pathways.html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 </a:t>
            </a:r>
          </a:p>
          <a:p>
            <a:pPr>
              <a:buNone/>
            </a:pPr>
            <a:r>
              <a:rPr lang="en-US" sz="4800" dirty="0" smtClean="0"/>
              <a:t>USGS</a:t>
            </a:r>
          </a:p>
          <a:p>
            <a:pPr>
              <a:buNone/>
            </a:pPr>
            <a:r>
              <a:rPr lang="en-US" sz="4800" dirty="0" smtClean="0">
                <a:hlinkClick r:id="rId5"/>
              </a:rPr>
              <a:t>http://minerals.usgs.gov/minerals/pubs/commodity/zeolites/zeomyb99.pdf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>
                <a:hlinkClick r:id="rId6"/>
              </a:rPr>
              <a:t>http://wwwbrr.cr.usgs.gov/projects/GWC_coupled/phreeqc/html/final.html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 </a:t>
            </a:r>
          </a:p>
          <a:p>
            <a:pPr>
              <a:buNone/>
            </a:pPr>
            <a:r>
              <a:rPr lang="en-US" sz="4800" dirty="0" smtClean="0"/>
              <a:t>IZA – Commission on Natural </a:t>
            </a:r>
            <a:r>
              <a:rPr lang="en-US" sz="4800" dirty="0" err="1" smtClean="0"/>
              <a:t>Zeolites</a:t>
            </a:r>
            <a:endParaRPr lang="en-US" sz="4800" dirty="0" smtClean="0"/>
          </a:p>
          <a:p>
            <a:pPr>
              <a:buNone/>
            </a:pPr>
            <a:r>
              <a:rPr lang="en-US" sz="4800" u="sng" dirty="0" smtClean="0">
                <a:hlinkClick r:id="rId7"/>
              </a:rPr>
              <a:t>http://www.iza-structure.org/databases/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 </a:t>
            </a:r>
          </a:p>
          <a:p>
            <a:pPr>
              <a:buNone/>
            </a:pPr>
            <a:r>
              <a:rPr lang="en-US" sz="4800" dirty="0" err="1" smtClean="0"/>
              <a:t>Lenntech</a:t>
            </a:r>
            <a:endParaRPr lang="en-US" sz="4800" dirty="0" smtClean="0"/>
          </a:p>
          <a:p>
            <a:pPr>
              <a:buNone/>
            </a:pPr>
            <a:r>
              <a:rPr lang="en-US" sz="4800" u="sng" dirty="0" smtClean="0">
                <a:hlinkClick r:id="rId8"/>
              </a:rPr>
              <a:t>http://www.lenntech.com/zeolites-structure-types.htm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 </a:t>
            </a:r>
          </a:p>
          <a:p>
            <a:pPr>
              <a:buNone/>
            </a:pPr>
            <a:r>
              <a:rPr lang="en-US" sz="4800" dirty="0" smtClean="0"/>
              <a:t>WHO</a:t>
            </a:r>
          </a:p>
          <a:p>
            <a:pPr>
              <a:buNone/>
            </a:pPr>
            <a:r>
              <a:rPr lang="en-US" sz="4800" u="sng" dirty="0" smtClean="0">
                <a:hlinkClick r:id="rId9"/>
              </a:rPr>
              <a:t>http://www.who.int/mediacentre/factsheets/fs210/en/index.html</a:t>
            </a:r>
            <a:endParaRPr lang="en-US" sz="4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524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600"/>
              <a:t>Article Review</a:t>
            </a:r>
            <a:r>
              <a:rPr lang="en-US" sz="4000"/>
              <a:t/>
            </a:r>
            <a:br>
              <a:rPr lang="en-US" sz="4000"/>
            </a:br>
            <a:r>
              <a:rPr lang="en-US" sz="4000"/>
              <a:t> </a:t>
            </a:r>
            <a:r>
              <a:rPr lang="en-US" sz="2400"/>
              <a:t>Application of zeolitic volcanic rocks for arsenic removal from water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458200" cy="4068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Explore the effectiveness of removing arsenic (As), Potentially Toxic Trace Element (PTTE) from natural waters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Research is needed to explore the ability of zeolites to “filter” natural waters during treatment vs high cost methods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High cost alternatives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Activated carbon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Chitosan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978650" y="6299200"/>
            <a:ext cx="183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(Ruggieri et al,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/>
              <a:t>Methods/Materials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8 zeolite rich rocks from different locals were crushed/filtered to a size of &lt;200 µm</a:t>
            </a:r>
          </a:p>
          <a:p>
            <a:pPr lvl="1">
              <a:lnSpc>
                <a:spcPct val="90000"/>
              </a:lnSpc>
            </a:pPr>
            <a:r>
              <a:rPr lang="en-US"/>
              <a:t>Zeolites identified were Clinoptilolite, Chabazite, Phillipsite, Mordenite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2 g of each ground material was exposed to 100ml of 5 different waters</a:t>
            </a:r>
          </a:p>
          <a:p>
            <a:pPr lvl="1">
              <a:lnSpc>
                <a:spcPct val="90000"/>
              </a:lnSpc>
            </a:pPr>
            <a:r>
              <a:rPr lang="en-US"/>
              <a:t>1 deionised water with 101 µg l </a:t>
            </a:r>
            <a:r>
              <a:rPr lang="en-US" baseline="30000"/>
              <a:t>1-</a:t>
            </a:r>
            <a:r>
              <a:rPr lang="en-US"/>
              <a:t> As</a:t>
            </a:r>
          </a:p>
          <a:p>
            <a:pPr lvl="1">
              <a:lnSpc>
                <a:spcPct val="90000"/>
              </a:lnSpc>
            </a:pPr>
            <a:r>
              <a:rPr lang="en-US"/>
              <a:t>4 different natural waters with As concentrations ranging from 102-105 µg l </a:t>
            </a:r>
            <a:r>
              <a:rPr lang="en-US" baseline="30000"/>
              <a:t>1-</a:t>
            </a:r>
            <a:r>
              <a:rPr lang="en-US"/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978650" y="6299200"/>
            <a:ext cx="183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(Ruggieri et al, 2008)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Highest rate of As removal varied from 40 to 78% within the natural waters</a:t>
            </a:r>
          </a:p>
          <a:p>
            <a:pPr lvl="1"/>
            <a:r>
              <a:rPr lang="en-US"/>
              <a:t>Depending on rock/zeolite and water chemistry</a:t>
            </a:r>
          </a:p>
          <a:p>
            <a:pPr lvl="2"/>
            <a:r>
              <a:rPr lang="en-US"/>
              <a:t>Highest with Chabazite and Phillipsite</a:t>
            </a:r>
          </a:p>
          <a:p>
            <a:pPr lvl="2"/>
            <a:r>
              <a:rPr lang="en-US"/>
              <a:t>Lower clinoptilolite show better removal</a:t>
            </a:r>
          </a:p>
          <a:p>
            <a:pPr lvl="2"/>
            <a:r>
              <a:rPr lang="en-US"/>
              <a:t>Overall, efficiency increased with mineralization of water</a:t>
            </a:r>
          </a:p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978650" y="6299200"/>
            <a:ext cx="183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(Ruggieri et al, 2008)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Arsenic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10600" cy="4724400"/>
          </a:xfrm>
        </p:spPr>
        <p:txBody>
          <a:bodyPr/>
          <a:lstStyle/>
          <a:p>
            <a:r>
              <a:rPr lang="en-US" sz="2800"/>
              <a:t>Metalloid </a:t>
            </a:r>
          </a:p>
          <a:p>
            <a:pPr lvl="1"/>
            <a:r>
              <a:rPr lang="en-US" sz="2400"/>
              <a:t>Group 5A</a:t>
            </a:r>
          </a:p>
          <a:p>
            <a:pPr lvl="1"/>
            <a:r>
              <a:rPr lang="en-US" sz="2400"/>
              <a:t>Period 4</a:t>
            </a:r>
          </a:p>
          <a:p>
            <a:r>
              <a:rPr lang="en-US" sz="2800"/>
              <a:t>One of the most common PTTE</a:t>
            </a:r>
          </a:p>
          <a:p>
            <a:r>
              <a:rPr lang="en-US" sz="2800"/>
              <a:t>Exists in Organic and Inorganic forms</a:t>
            </a:r>
          </a:p>
          <a:p>
            <a:pPr lvl="1"/>
            <a:r>
              <a:rPr lang="en-US" sz="2400"/>
              <a:t>Organic more toxic then Inorganic</a:t>
            </a:r>
          </a:p>
          <a:p>
            <a:r>
              <a:rPr lang="en-US" sz="2800"/>
              <a:t>Has two oxidation states</a:t>
            </a:r>
          </a:p>
          <a:p>
            <a:pPr lvl="1"/>
            <a:r>
              <a:rPr lang="en-US" sz="2400"/>
              <a:t>Trivalent - As(III) &amp; Pentavalent - As(V)</a:t>
            </a:r>
          </a:p>
          <a:p>
            <a:pPr lvl="1"/>
            <a:r>
              <a:rPr lang="en-US" sz="2400"/>
              <a:t>As(III) more toxic then As(V) </a:t>
            </a:r>
          </a:p>
          <a:p>
            <a:pPr lvl="1"/>
            <a:r>
              <a:rPr lang="en-US" sz="2400"/>
              <a:t>Dependent on pH</a:t>
            </a:r>
          </a:p>
          <a:p>
            <a:pPr lvl="1"/>
            <a:endParaRPr lang="en-US" sz="24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42125" y="6259513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(Jeon at al, 2008)</a:t>
            </a:r>
          </a:p>
        </p:txBody>
      </p:sp>
      <p:pic>
        <p:nvPicPr>
          <p:cNvPr id="5128" name="Picture 8" descr="periodic 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28600"/>
            <a:ext cx="4391025" cy="2362200"/>
          </a:xfrm>
          <a:prstGeom prst="rect">
            <a:avLst/>
          </a:prstGeom>
          <a:noFill/>
        </p:spPr>
      </p:pic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7239000" y="914400"/>
            <a:ext cx="5334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638800" y="0"/>
            <a:ext cx="2544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http://www.chemprofessor.com/ptable.htm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Arsenic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Occurs in environments through both natural means and by anthropogenic activity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Natural occurrences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Mineral leaching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Volcanic activity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Natural fires</a:t>
            </a:r>
          </a:p>
          <a:p>
            <a:pPr lvl="2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400"/>
              <a:t>Human activity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Ore processing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Agricultural applications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Wood preservatives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Coal combustion</a:t>
            </a:r>
          </a:p>
          <a:p>
            <a:pPr lvl="2">
              <a:lnSpc>
                <a:spcPct val="90000"/>
              </a:lnSpc>
            </a:pPr>
            <a:endParaRPr lang="en-US" sz="20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537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(Ruggieri et al, 2008 &amp; www.epa.gov/safewater/arsenic/basicinformation.htm)</a:t>
            </a:r>
          </a:p>
        </p:txBody>
      </p:sp>
      <p:pic>
        <p:nvPicPr>
          <p:cNvPr id="6150" name="Picture 6" descr="arse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743200"/>
            <a:ext cx="3038475" cy="2790825"/>
          </a:xfrm>
          <a:prstGeom prst="rect">
            <a:avLst/>
          </a:prstGeom>
          <a:noFill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791200" y="5638800"/>
            <a:ext cx="269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http://z.about.com/d/chemistry/1/0/J/Q/arsenic.jpg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Arsenic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534400" cy="4495800"/>
          </a:xfrm>
        </p:spPr>
        <p:txBody>
          <a:bodyPr/>
          <a:lstStyle/>
          <a:p>
            <a:r>
              <a:rPr lang="en-US" sz="2800"/>
              <a:t>Health Risks due to intake of arsenic by food and/or water consumption</a:t>
            </a:r>
          </a:p>
          <a:p>
            <a:pPr lvl="1"/>
            <a:r>
              <a:rPr lang="en-US" sz="2400"/>
              <a:t>Short Term (High doses)</a:t>
            </a:r>
          </a:p>
          <a:p>
            <a:pPr lvl="2"/>
            <a:r>
              <a:rPr lang="en-US" sz="2000"/>
              <a:t>Headache, upset stomach, naseau,etc</a:t>
            </a:r>
          </a:p>
          <a:p>
            <a:pPr lvl="1"/>
            <a:r>
              <a:rPr lang="en-US" sz="2400"/>
              <a:t>Long term</a:t>
            </a:r>
          </a:p>
          <a:p>
            <a:pPr lvl="2"/>
            <a:r>
              <a:rPr lang="en-US" sz="2000"/>
              <a:t>Carcinogenic – Cancers of the skin, lungs, liver, kidney, bladder, and prostate (to name a few) </a:t>
            </a:r>
          </a:p>
          <a:p>
            <a:r>
              <a:rPr lang="en-US" sz="2800"/>
              <a:t>Arsenic concentrations</a:t>
            </a:r>
          </a:p>
          <a:p>
            <a:pPr lvl="1"/>
            <a:r>
              <a:rPr lang="en-US" sz="2400"/>
              <a:t>Allowable limit 10 µg l </a:t>
            </a:r>
            <a:r>
              <a:rPr lang="en-US" sz="2400" baseline="30000"/>
              <a:t>1-</a:t>
            </a:r>
            <a:r>
              <a:rPr lang="en-US" sz="2400"/>
              <a:t> (10 ppb)</a:t>
            </a:r>
          </a:p>
          <a:p>
            <a:pPr lvl="1"/>
            <a:r>
              <a:rPr lang="en-US" sz="2400"/>
              <a:t>Maximum limit 50 µg l </a:t>
            </a:r>
            <a:r>
              <a:rPr lang="en-US" sz="2400" baseline="30000"/>
              <a:t>1-</a:t>
            </a:r>
            <a:r>
              <a:rPr lang="en-US" sz="2400"/>
              <a:t> (50 ppb</a:t>
            </a:r>
          </a:p>
          <a:p>
            <a:pPr lvl="2"/>
            <a:endParaRPr lang="en-US" sz="2000"/>
          </a:p>
          <a:p>
            <a:pPr lvl="2"/>
            <a:endParaRPr lang="en-US" sz="20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479925" y="6183313"/>
            <a:ext cx="448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(www.epa.gov/safewater/arsenic/basicinformation.htm)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95800" cy="1173162"/>
          </a:xfrm>
        </p:spPr>
        <p:txBody>
          <a:bodyPr/>
          <a:lstStyle/>
          <a:p>
            <a:r>
              <a:rPr lang="en-US"/>
              <a:t>Zeolites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5105400" cy="4724400"/>
          </a:xfrm>
        </p:spPr>
        <p:txBody>
          <a:bodyPr/>
          <a:lstStyle/>
          <a:p>
            <a:r>
              <a:rPr lang="en-US"/>
              <a:t>Framework Silicate</a:t>
            </a:r>
          </a:p>
          <a:p>
            <a:pPr lvl="1"/>
            <a:r>
              <a:rPr lang="en-US"/>
              <a:t>Hydrated aluminosilicates</a:t>
            </a:r>
          </a:p>
          <a:p>
            <a:pPr lvl="1"/>
            <a:r>
              <a:rPr lang="en-US"/>
              <a:t>Crystaline solids </a:t>
            </a:r>
          </a:p>
          <a:p>
            <a:pPr lvl="1"/>
            <a:r>
              <a:rPr lang="en-US"/>
              <a:t>Composed of Interlocking SiO</a:t>
            </a:r>
            <a:r>
              <a:rPr lang="en-US" baseline="-25000"/>
              <a:t>4</a:t>
            </a:r>
            <a:r>
              <a:rPr lang="en-US"/>
              <a:t> &amp; AlO</a:t>
            </a:r>
            <a:r>
              <a:rPr lang="en-US" baseline="-25000"/>
              <a:t>4</a:t>
            </a:r>
            <a:r>
              <a:rPr lang="en-US"/>
              <a:t> tetrahedra</a:t>
            </a:r>
          </a:p>
          <a:p>
            <a:pPr lvl="2"/>
            <a:r>
              <a:rPr lang="en-US"/>
              <a:t>Rigid</a:t>
            </a:r>
          </a:p>
          <a:p>
            <a:pPr lvl="2"/>
            <a:r>
              <a:rPr lang="en-US"/>
              <a:t>3-dimensional</a:t>
            </a:r>
          </a:p>
          <a:p>
            <a:pPr lvl="2"/>
            <a:r>
              <a:rPr lang="en-US"/>
              <a:t>Microporous</a:t>
            </a:r>
          </a:p>
          <a:p>
            <a:pPr lvl="1"/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70525" y="6259513"/>
            <a:ext cx="280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(http://www.bza.org/zeolites.html)</a:t>
            </a:r>
          </a:p>
        </p:txBody>
      </p:sp>
      <p:pic>
        <p:nvPicPr>
          <p:cNvPr id="8197" name="Picture 5" descr="PHI_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3454400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769100" y="3505200"/>
            <a:ext cx="2374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http://www.iza-structure.org/databases/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524</TotalTime>
  <Words>1764</Words>
  <Application>Microsoft PowerPoint</Application>
  <PresentationFormat>On-screen Show (4:3)</PresentationFormat>
  <Paragraphs>304</Paragraphs>
  <Slides>28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Apex</vt:lpstr>
      <vt:lpstr>Chart</vt:lpstr>
      <vt:lpstr>Application of zeolitic volcanic rocks for arsenic removal from water  </vt:lpstr>
      <vt:lpstr>Introduction</vt:lpstr>
      <vt:lpstr>Article Review  Application of zeolitic volcanic rocks for arsenic removal from water</vt:lpstr>
      <vt:lpstr>Methods/Materials</vt:lpstr>
      <vt:lpstr>Findings</vt:lpstr>
      <vt:lpstr>Arsenic</vt:lpstr>
      <vt:lpstr>Arsenic</vt:lpstr>
      <vt:lpstr>Arsenic</vt:lpstr>
      <vt:lpstr>Zeolites</vt:lpstr>
      <vt:lpstr>Slide 10</vt:lpstr>
      <vt:lpstr>Ion Exchange with Zeolites</vt:lpstr>
      <vt:lpstr>Modeling</vt:lpstr>
      <vt:lpstr>Water Chemistry</vt:lpstr>
      <vt:lpstr>Model 1- Water Chemistry Model Arsenic SI</vt:lpstr>
      <vt:lpstr>Initial As Concentration</vt:lpstr>
      <vt:lpstr>Model 2 Water chemistry with Phillipsite Reaction</vt:lpstr>
      <vt:lpstr>As(5) Concentration</vt:lpstr>
      <vt:lpstr>As(3) Concentration</vt:lpstr>
      <vt:lpstr>Model 3 – Change in pH of W4</vt:lpstr>
      <vt:lpstr>Change in pH – W4 with Phillipsite Reaction</vt:lpstr>
      <vt:lpstr>Sorption Modeling</vt:lpstr>
      <vt:lpstr>Sorption Modeling</vt:lpstr>
      <vt:lpstr>Attempted Modeling</vt:lpstr>
      <vt:lpstr>Road Blocks Continued</vt:lpstr>
      <vt:lpstr>Road Blocks:</vt:lpstr>
      <vt:lpstr>Conclusion</vt:lpstr>
      <vt:lpstr>Conclusion continued…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zeolitic volcanic rocks for arsenic removal from water</dc:title>
  <dc:creator>Tripletts</dc:creator>
  <cp:lastModifiedBy>Bernhardt Saini-Eidukat</cp:lastModifiedBy>
  <cp:revision>30</cp:revision>
  <dcterms:created xsi:type="dcterms:W3CDTF">2008-12-16T03:50:23Z</dcterms:created>
  <dcterms:modified xsi:type="dcterms:W3CDTF">2008-12-16T03:51:20Z</dcterms:modified>
</cp:coreProperties>
</file>